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6" r:id="rId3"/>
    <p:sldId id="283" r:id="rId4"/>
    <p:sldId id="344" r:id="rId5"/>
    <p:sldId id="346" r:id="rId6"/>
    <p:sldId id="345" r:id="rId7"/>
    <p:sldId id="347" r:id="rId8"/>
    <p:sldId id="332" r:id="rId9"/>
    <p:sldId id="334" r:id="rId10"/>
    <p:sldId id="348" r:id="rId11"/>
    <p:sldId id="286" r:id="rId12"/>
    <p:sldId id="369" r:id="rId13"/>
    <p:sldId id="370" r:id="rId14"/>
    <p:sldId id="371" r:id="rId15"/>
    <p:sldId id="350" r:id="rId16"/>
    <p:sldId id="287" r:id="rId17"/>
    <p:sldId id="349" r:id="rId18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83784" autoAdjust="0"/>
  </p:normalViewPr>
  <p:slideViewPr>
    <p:cSldViewPr snapToGrid="0">
      <p:cViewPr varScale="1">
        <p:scale>
          <a:sx n="103" d="100"/>
          <a:sy n="103" d="100"/>
        </p:scale>
        <p:origin x="12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DF3C2-8B51-4871-9AA9-3D3FF84A9405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D512A-3492-4F6A-A7E5-34E94760FA1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8578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jama</a:t>
            </a:r>
            <a:r>
              <a:rPr lang="en-US" dirty="0"/>
              <a:t> </a:t>
            </a:r>
            <a:r>
              <a:rPr lang="en-US" dirty="0" err="1"/>
              <a:t>kõige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, seal </a:t>
            </a:r>
            <a:r>
              <a:rPr lang="en-US" dirty="0" err="1"/>
              <a:t>martinjott</a:t>
            </a:r>
            <a:r>
              <a:rPr lang="en-US" dirty="0"/>
              <a:t> </a:t>
            </a:r>
            <a:r>
              <a:rPr lang="en-US" dirty="0" err="1"/>
              <a:t>kõige</a:t>
            </a:r>
            <a:r>
              <a:rPr lang="en-US" dirty="0"/>
              <a:t> </a:t>
            </a:r>
            <a:r>
              <a:rPr lang="en-US" dirty="0" err="1"/>
              <a:t>armsam</a:t>
            </a:r>
            <a:r>
              <a:rPr lang="en-US" dirty="0"/>
              <a:t>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armastata</a:t>
            </a:r>
            <a:r>
              <a:rPr lang="en-US" dirty="0"/>
              <a:t> </a:t>
            </a:r>
            <a:r>
              <a:rPr lang="en-US" dirty="0" err="1"/>
              <a:t>eriti</a:t>
            </a:r>
            <a:r>
              <a:rPr lang="en-US" dirty="0"/>
              <a:t> aga </a:t>
            </a:r>
            <a:r>
              <a:rPr lang="en-US" dirty="0" err="1"/>
              <a:t>vajatakse</a:t>
            </a:r>
            <a:r>
              <a:rPr lang="en-US" dirty="0"/>
              <a:t> </a:t>
            </a:r>
            <a:r>
              <a:rPr lang="en-US" dirty="0" err="1"/>
              <a:t>kohutavalt</a:t>
            </a:r>
            <a:endParaRPr lang="en-US" dirty="0"/>
          </a:p>
          <a:p>
            <a:r>
              <a:rPr lang="en-US" dirty="0" err="1"/>
              <a:t>Musid,kallid</a:t>
            </a:r>
            <a:r>
              <a:rPr lang="en-US" dirty="0"/>
              <a:t>, </a:t>
            </a:r>
            <a:r>
              <a:rPr lang="en-US" dirty="0" err="1"/>
              <a:t>õhupallid</a:t>
            </a:r>
            <a:r>
              <a:rPr lang="en-US" dirty="0"/>
              <a:t>.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D512A-3492-4F6A-A7E5-34E94760FA16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38201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Näide – laborikatse, mida pole 5 aastat olemas.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24E90-0914-4CE4-9C24-3A02FFD2BC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3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Tark mees </a:t>
            </a:r>
            <a:r>
              <a:rPr lang="en-US" dirty="0" err="1"/>
              <a:t>taskus</a:t>
            </a:r>
            <a:r>
              <a:rPr lang="en-US" dirty="0"/>
              <a:t> – </a:t>
            </a:r>
            <a:r>
              <a:rPr lang="en-US" dirty="0" err="1"/>
              <a:t>nutitelefon</a:t>
            </a:r>
            <a:r>
              <a:rPr lang="en-US" dirty="0"/>
              <a:t> </a:t>
            </a:r>
          </a:p>
          <a:p>
            <a:r>
              <a:rPr lang="en-US" dirty="0" err="1"/>
              <a:t>Meil</a:t>
            </a:r>
            <a:r>
              <a:rPr lang="en-US" dirty="0"/>
              <a:t> on </a:t>
            </a:r>
            <a:r>
              <a:rPr lang="en-US" dirty="0" err="1"/>
              <a:t>kõigil</a:t>
            </a:r>
            <a:r>
              <a:rPr lang="en-US" dirty="0"/>
              <a:t> </a:t>
            </a:r>
            <a:r>
              <a:rPr lang="en-US" dirty="0" err="1"/>
              <a:t>võrdne</a:t>
            </a:r>
            <a:r>
              <a:rPr lang="en-US" dirty="0"/>
              <a:t> </a:t>
            </a:r>
            <a:r>
              <a:rPr lang="en-US" dirty="0" err="1"/>
              <a:t>võimalus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.</a:t>
            </a:r>
          </a:p>
          <a:p>
            <a:r>
              <a:rPr lang="en-US" dirty="0"/>
              <a:t>Anna </a:t>
            </a:r>
            <a:r>
              <a:rPr lang="en-US" dirty="0" err="1"/>
              <a:t>inimesele</a:t>
            </a:r>
            <a:r>
              <a:rPr lang="en-US" dirty="0"/>
              <a:t> </a:t>
            </a:r>
            <a:r>
              <a:rPr lang="en-US" dirty="0" err="1"/>
              <a:t>ruupor</a:t>
            </a:r>
            <a:r>
              <a:rPr lang="en-US" dirty="0"/>
              <a:t> ja ta </a:t>
            </a:r>
            <a:r>
              <a:rPr lang="en-US" dirty="0" err="1"/>
              <a:t>muutub</a:t>
            </a:r>
            <a:r>
              <a:rPr lang="en-US" dirty="0"/>
              <a:t> </a:t>
            </a:r>
            <a:r>
              <a:rPr lang="en-US" dirty="0" err="1"/>
              <a:t>kohe</a:t>
            </a:r>
            <a:r>
              <a:rPr lang="en-US" dirty="0"/>
              <a:t> </a:t>
            </a:r>
            <a:r>
              <a:rPr lang="en-US" dirty="0" err="1"/>
              <a:t>kõige</a:t>
            </a:r>
            <a:r>
              <a:rPr lang="en-US" dirty="0"/>
              <a:t> </a:t>
            </a:r>
            <a:r>
              <a:rPr lang="en-US" dirty="0" err="1"/>
              <a:t>targemaks</a:t>
            </a:r>
            <a:r>
              <a:rPr lang="en-US" dirty="0"/>
              <a:t> </a:t>
            </a:r>
            <a:r>
              <a:rPr lang="en-US" dirty="0" err="1"/>
              <a:t>siin</a:t>
            </a:r>
            <a:r>
              <a:rPr lang="en-US" dirty="0"/>
              <a:t> </a:t>
            </a:r>
            <a:r>
              <a:rPr lang="en-US" dirty="0" err="1"/>
              <a:t>maailmas</a:t>
            </a:r>
            <a:r>
              <a:rPr lang="en-US" dirty="0"/>
              <a:t>. </a:t>
            </a:r>
          </a:p>
          <a:p>
            <a:r>
              <a:rPr lang="en-US" dirty="0" err="1"/>
              <a:t>Tegelikult</a:t>
            </a:r>
            <a:r>
              <a:rPr lang="en-US" dirty="0"/>
              <a:t>….on </a:t>
            </a:r>
            <a:r>
              <a:rPr lang="en-US" dirty="0" err="1"/>
              <a:t>kogu</a:t>
            </a:r>
            <a:r>
              <a:rPr lang="en-US" dirty="0"/>
              <a:t> </a:t>
            </a:r>
            <a:r>
              <a:rPr lang="en-US" dirty="0" err="1"/>
              <a:t>maailma</a:t>
            </a:r>
            <a:r>
              <a:rPr lang="en-US" dirty="0"/>
              <a:t> </a:t>
            </a:r>
            <a:r>
              <a:rPr lang="en-US" dirty="0" err="1"/>
              <a:t>tarkus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näpuga</a:t>
            </a:r>
            <a:r>
              <a:rPr lang="en-US" dirty="0"/>
              <a:t> </a:t>
            </a:r>
            <a:r>
              <a:rPr lang="en-US" dirty="0" err="1"/>
              <a:t>hõõrumise</a:t>
            </a:r>
            <a:r>
              <a:rPr lang="en-US" dirty="0"/>
              <a:t> </a:t>
            </a:r>
            <a:r>
              <a:rPr lang="en-US" dirty="0" err="1"/>
              <a:t>kaugusel</a:t>
            </a:r>
            <a:r>
              <a:rPr lang="en-US" dirty="0"/>
              <a:t>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A3FEC-0553-4852-BBA7-1E9EC2B83BA9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514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Osade</a:t>
            </a:r>
            <a:r>
              <a:rPr lang="en-US" dirty="0"/>
              <a:t> </a:t>
            </a:r>
            <a:r>
              <a:rPr lang="en-US" dirty="0" err="1"/>
              <a:t>tänapäevainimeste</a:t>
            </a:r>
            <a:r>
              <a:rPr lang="en-US" dirty="0"/>
              <a:t> </a:t>
            </a:r>
            <a:r>
              <a:rPr lang="en-US" dirty="0" err="1"/>
              <a:t>maailmavaade</a:t>
            </a:r>
            <a:r>
              <a:rPr lang="en-US" dirty="0"/>
              <a:t>. </a:t>
            </a:r>
            <a:r>
              <a:rPr lang="en-US" dirty="0" err="1"/>
              <a:t>Põhimõtteliselt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iga</a:t>
            </a:r>
            <a:r>
              <a:rPr lang="en-US" dirty="0"/>
              <a:t> </a:t>
            </a:r>
            <a:r>
              <a:rPr lang="en-US" dirty="0" err="1"/>
              <a:t>eriala</a:t>
            </a:r>
            <a:r>
              <a:rPr lang="en-US" dirty="0"/>
              <a:t> </a:t>
            </a:r>
            <a:r>
              <a:rPr lang="en-US" dirty="0" err="1"/>
              <a:t>kohta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,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A3FEC-0553-4852-BBA7-1E9EC2B83BA9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53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Allapoole</a:t>
            </a:r>
            <a:r>
              <a:rPr lang="en-US" dirty="0"/>
              <a:t> </a:t>
            </a:r>
            <a:r>
              <a:rPr lang="en-US" dirty="0" err="1"/>
              <a:t>minna</a:t>
            </a:r>
            <a:r>
              <a:rPr lang="en-US" dirty="0"/>
              <a:t> on </a:t>
            </a:r>
            <a:r>
              <a:rPr lang="en-US" dirty="0" err="1"/>
              <a:t>raskem</a:t>
            </a:r>
            <a:r>
              <a:rPr lang="en-US" dirty="0"/>
              <a:t> , </a:t>
            </a:r>
            <a:r>
              <a:rPr lang="en-US" dirty="0" err="1"/>
              <a:t>samas</a:t>
            </a:r>
            <a:r>
              <a:rPr lang="en-US" dirty="0"/>
              <a:t>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ülemine</a:t>
            </a:r>
            <a:r>
              <a:rPr lang="en-US" dirty="0"/>
              <a:t> </a:t>
            </a:r>
            <a:r>
              <a:rPr lang="en-US" dirty="0" err="1"/>
              <a:t>seisab</a:t>
            </a:r>
            <a:r>
              <a:rPr lang="en-US" dirty="0"/>
              <a:t> peal </a:t>
            </a:r>
            <a:r>
              <a:rPr lang="en-US" dirty="0" err="1"/>
              <a:t>alumisel</a:t>
            </a:r>
            <a:r>
              <a:rPr lang="en-US" dirty="0"/>
              <a:t>. </a:t>
            </a:r>
          </a:p>
          <a:p>
            <a:r>
              <a:rPr lang="en-US" dirty="0" err="1"/>
              <a:t>Kust</a:t>
            </a:r>
            <a:r>
              <a:rPr lang="en-US" dirty="0"/>
              <a:t> </a:t>
            </a:r>
            <a:r>
              <a:rPr lang="en-US" dirty="0" err="1"/>
              <a:t>kohast</a:t>
            </a:r>
            <a:r>
              <a:rPr lang="en-US" dirty="0"/>
              <a:t> </a:t>
            </a:r>
            <a:r>
              <a:rPr lang="en-US" dirty="0" err="1"/>
              <a:t>algab</a:t>
            </a:r>
            <a:r>
              <a:rPr lang="en-US" dirty="0"/>
              <a:t> </a:t>
            </a:r>
            <a:r>
              <a:rPr lang="en-US" dirty="0" err="1"/>
              <a:t>tehnoloogia</a:t>
            </a:r>
            <a:r>
              <a:rPr lang="en-US" dirty="0"/>
              <a:t> ?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A3FEC-0553-4852-BBA7-1E9EC2B83BA9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157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Allapoole</a:t>
            </a:r>
            <a:r>
              <a:rPr lang="en-US" dirty="0"/>
              <a:t> </a:t>
            </a:r>
            <a:r>
              <a:rPr lang="en-US" dirty="0" err="1"/>
              <a:t>minna</a:t>
            </a:r>
            <a:r>
              <a:rPr lang="en-US" dirty="0"/>
              <a:t> on </a:t>
            </a:r>
            <a:r>
              <a:rPr lang="en-US" dirty="0" err="1"/>
              <a:t>raskem</a:t>
            </a:r>
            <a:r>
              <a:rPr lang="en-US" dirty="0"/>
              <a:t> , </a:t>
            </a:r>
            <a:r>
              <a:rPr lang="en-US" dirty="0" err="1"/>
              <a:t>samas</a:t>
            </a:r>
            <a:r>
              <a:rPr lang="en-US" dirty="0"/>
              <a:t>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ülemine</a:t>
            </a:r>
            <a:r>
              <a:rPr lang="en-US" dirty="0"/>
              <a:t> </a:t>
            </a:r>
            <a:r>
              <a:rPr lang="en-US" dirty="0" err="1"/>
              <a:t>seisab</a:t>
            </a:r>
            <a:r>
              <a:rPr lang="en-US" dirty="0"/>
              <a:t> peal </a:t>
            </a:r>
            <a:r>
              <a:rPr lang="en-US" dirty="0" err="1"/>
              <a:t>alumisel</a:t>
            </a:r>
            <a:r>
              <a:rPr lang="en-US" dirty="0"/>
              <a:t>. </a:t>
            </a:r>
          </a:p>
          <a:p>
            <a:r>
              <a:rPr lang="en-US" dirty="0" err="1"/>
              <a:t>Kust</a:t>
            </a:r>
            <a:r>
              <a:rPr lang="en-US" dirty="0"/>
              <a:t> </a:t>
            </a:r>
            <a:r>
              <a:rPr lang="en-US" dirty="0" err="1"/>
              <a:t>kohast</a:t>
            </a:r>
            <a:r>
              <a:rPr lang="en-US" dirty="0"/>
              <a:t> </a:t>
            </a:r>
            <a:r>
              <a:rPr lang="en-US" dirty="0" err="1"/>
              <a:t>algab</a:t>
            </a:r>
            <a:r>
              <a:rPr lang="en-US" dirty="0"/>
              <a:t> </a:t>
            </a:r>
            <a:r>
              <a:rPr lang="en-US" dirty="0" err="1"/>
              <a:t>tehnoloogia</a:t>
            </a:r>
            <a:r>
              <a:rPr lang="en-US" dirty="0"/>
              <a:t> ?</a:t>
            </a:r>
          </a:p>
          <a:p>
            <a:r>
              <a:rPr lang="en-US" dirty="0" err="1"/>
              <a:t>Viimased</a:t>
            </a:r>
            <a:r>
              <a:rPr lang="en-US" dirty="0"/>
              <a:t> 114 </a:t>
            </a:r>
            <a:r>
              <a:rPr lang="en-US" dirty="0" err="1"/>
              <a:t>aastat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Milline component on </a:t>
            </a:r>
            <a:r>
              <a:rPr lang="en-US" dirty="0" err="1"/>
              <a:t>kõige</a:t>
            </a:r>
            <a:r>
              <a:rPr lang="en-US" dirty="0"/>
              <a:t> </a:t>
            </a:r>
            <a:r>
              <a:rPr lang="en-US" dirty="0" err="1"/>
              <a:t>tähtsam</a:t>
            </a:r>
            <a:r>
              <a:rPr lang="en-US" dirty="0"/>
              <a:t> ?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A3FEC-0553-4852-BBA7-1E9EC2B83BA9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9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Diood oli varem 1904 , tegelikult termolt</a:t>
            </a:r>
            <a:r>
              <a:rPr lang="et-EE" baseline="0" dirty="0"/>
              <a:t> edison 1884.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A3FEC-0553-4852-BBA7-1E9EC2B83BA9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4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Internet 1969</a:t>
            </a:r>
            <a:r>
              <a:rPr lang="en-US" dirty="0"/>
              <a:t> </a:t>
            </a:r>
            <a:r>
              <a:rPr lang="en-US" dirty="0" err="1"/>
              <a:t>Kõige</a:t>
            </a:r>
            <a:r>
              <a:rPr lang="en-US" dirty="0"/>
              <a:t> </a:t>
            </a:r>
            <a:r>
              <a:rPr lang="en-US" dirty="0" err="1"/>
              <a:t>lihtsam</a:t>
            </a:r>
            <a:r>
              <a:rPr lang="en-US" dirty="0"/>
              <a:t> </a:t>
            </a:r>
            <a:r>
              <a:rPr lang="en-US" dirty="0" err="1"/>
              <a:t>kinni-lahti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A3FEC-0553-4852-BBA7-1E9EC2B83BA9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2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on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pildi</a:t>
            </a:r>
            <a:r>
              <a:rPr lang="en-US" dirty="0"/>
              <a:t> </a:t>
            </a:r>
            <a:r>
              <a:rPr lang="en-US" dirty="0" err="1"/>
              <a:t>pealt</a:t>
            </a:r>
            <a:r>
              <a:rPr lang="en-US" dirty="0"/>
              <a:t> </a:t>
            </a:r>
            <a:r>
              <a:rPr lang="en-US" dirty="0" err="1"/>
              <a:t>puudu</a:t>
            </a:r>
            <a:r>
              <a:rPr lang="en-US" dirty="0"/>
              <a:t>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A3FEC-0553-4852-BBA7-1E9EC2B83BA9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156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Näide – laborikatse, mida pole 5 aastat olemas.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24E90-0914-4CE4-9C24-3A02FFD2BC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06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782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0205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46778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327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5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978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9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24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40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90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19968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21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31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716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9971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66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665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1501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91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0579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FE0F729-A8C1-4635-8FDD-F8645C3833C4}" type="datetimeFigureOut">
              <a:rPr lang="et-EE" smtClean="0"/>
              <a:t>02.02.2022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402F127-ACF9-43F1-9513-2198F62D9B6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1721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169EFEF-D4CF-41D7-ADF5-93B83328F89F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6AF3E57-CA8D-4CE2-80D3-B03EBCE36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artin.jaanus@ttu.e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elfafoorum.eu/" TargetMode="External"/><Relationship Id="rId4" Type="http://schemas.openxmlformats.org/officeDocument/2006/relationships/hyperlink" Target="http://www.skeemipesa.e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1584" y="548680"/>
            <a:ext cx="7931004" cy="2232248"/>
          </a:xfrm>
        </p:spPr>
        <p:txBody>
          <a:bodyPr/>
          <a:lstStyle/>
          <a:p>
            <a:pPr marL="182880"/>
            <a:r>
              <a:rPr lang="en-US" sz="4800" dirty="0" err="1"/>
              <a:t>Meie</a:t>
            </a:r>
            <a:r>
              <a:rPr lang="en-US" sz="4800" dirty="0"/>
              <a:t> </a:t>
            </a:r>
            <a:r>
              <a:rPr lang="en-US" sz="4800" dirty="0" err="1"/>
              <a:t>hea</a:t>
            </a:r>
            <a:r>
              <a:rPr lang="en-US" sz="4800" dirty="0"/>
              <a:t> </a:t>
            </a:r>
            <a:r>
              <a:rPr lang="en-US" sz="4800" dirty="0" err="1"/>
              <a:t>elu</a:t>
            </a:r>
            <a:r>
              <a:rPr lang="en-US" sz="4800" dirty="0"/>
              <a:t> ja </a:t>
            </a:r>
            <a:r>
              <a:rPr lang="en-US" sz="4800" dirty="0" err="1"/>
              <a:t>elektroonika</a:t>
            </a:r>
            <a:r>
              <a:rPr lang="en-US" sz="4800" dirty="0"/>
              <a:t> </a:t>
            </a:r>
            <a:endParaRPr lang="et-EE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Kevad</a:t>
            </a:r>
            <a:r>
              <a:rPr lang="en-US" dirty="0"/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3615" y="4611231"/>
            <a:ext cx="38779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dirty="0">
                <a:solidFill>
                  <a:srgbClr val="292934"/>
                </a:solidFill>
                <a:latin typeface="Arial"/>
              </a:rPr>
              <a:t>Martin Jaanus		</a:t>
            </a:r>
          </a:p>
          <a:p>
            <a:r>
              <a:rPr lang="et-EE" sz="2800" dirty="0">
                <a:solidFill>
                  <a:srgbClr val="292934"/>
                </a:solidFill>
                <a:latin typeface="Arial"/>
                <a:hlinkClick r:id="rId2"/>
              </a:rPr>
              <a:t>martin.jaanus@ttu.ee</a:t>
            </a:r>
            <a:r>
              <a:rPr lang="et-EE" sz="2800" dirty="0">
                <a:solidFill>
                  <a:srgbClr val="292934"/>
                </a:solidFill>
                <a:latin typeface="Arial"/>
              </a:rPr>
              <a:t>	</a:t>
            </a:r>
          </a:p>
          <a:p>
            <a:endParaRPr lang="et-EE" sz="2800" dirty="0">
              <a:solidFill>
                <a:srgbClr val="292934"/>
              </a:solidFill>
              <a:latin typeface="Arial"/>
            </a:endParaRPr>
          </a:p>
          <a:p>
            <a:endParaRPr lang="et-EE" sz="2800" dirty="0">
              <a:solidFill>
                <a:srgbClr val="292934"/>
              </a:solidFill>
              <a:latin typeface="Arial"/>
            </a:endParaRPr>
          </a:p>
          <a:p>
            <a:endParaRPr lang="et-EE" sz="2800" dirty="0">
              <a:solidFill>
                <a:srgbClr val="292934"/>
              </a:solidFill>
              <a:latin typeface="Arial"/>
            </a:endParaRP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ADEDAC69-A8C1-4E0F-81A6-65F8BCB4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070" y="3436754"/>
            <a:ext cx="4558018" cy="34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99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Elektrooniku</a:t>
            </a:r>
            <a:r>
              <a:rPr lang="en-US" dirty="0"/>
              <a:t> “Legoland”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8886" y="1586947"/>
            <a:ext cx="8414825" cy="4184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Igal</a:t>
            </a:r>
            <a:r>
              <a:rPr lang="en-US" dirty="0"/>
              <a:t> </a:t>
            </a:r>
            <a:r>
              <a:rPr lang="en-US" dirty="0" err="1"/>
              <a:t>elementaarkomponendil</a:t>
            </a:r>
            <a:r>
              <a:rPr lang="en-US" dirty="0"/>
              <a:t> on </a:t>
            </a:r>
            <a:r>
              <a:rPr lang="en-US" dirty="0" err="1"/>
              <a:t>oma</a:t>
            </a:r>
            <a:r>
              <a:rPr lang="en-US" dirty="0"/>
              <a:t> roll </a:t>
            </a:r>
            <a:endParaRPr lang="et-EE" dirty="0"/>
          </a:p>
          <a:p>
            <a:r>
              <a:rPr lang="en-US" dirty="0" err="1"/>
              <a:t>Takisti</a:t>
            </a:r>
            <a:r>
              <a:rPr lang="en-US" dirty="0"/>
              <a:t> (resistor) –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südamlik</a:t>
            </a:r>
            <a:r>
              <a:rPr lang="en-US" dirty="0"/>
              <a:t> </a:t>
            </a:r>
            <a:r>
              <a:rPr lang="en-US" dirty="0" err="1"/>
              <a:t>komponent</a:t>
            </a:r>
            <a:r>
              <a:rPr lang="en-US" dirty="0"/>
              <a:t> ,</a:t>
            </a:r>
            <a:r>
              <a:rPr lang="en-US" dirty="0" err="1"/>
              <a:t>loob</a:t>
            </a:r>
            <a:r>
              <a:rPr lang="en-US" dirty="0"/>
              <a:t> </a:t>
            </a:r>
            <a:r>
              <a:rPr lang="en-US" dirty="0" err="1"/>
              <a:t>suhte</a:t>
            </a:r>
            <a:r>
              <a:rPr lang="en-US" dirty="0"/>
              <a:t> </a:t>
            </a:r>
            <a:r>
              <a:rPr lang="en-US" dirty="0" err="1"/>
              <a:t>pinge</a:t>
            </a:r>
            <a:r>
              <a:rPr lang="en-US" dirty="0"/>
              <a:t> ja </a:t>
            </a:r>
            <a:r>
              <a:rPr lang="en-US" dirty="0" err="1"/>
              <a:t>voolu</a:t>
            </a:r>
            <a:r>
              <a:rPr lang="en-US" dirty="0"/>
              <a:t> </a:t>
            </a:r>
            <a:r>
              <a:rPr lang="en-US" dirty="0" err="1"/>
              <a:t>vahel</a:t>
            </a:r>
            <a:r>
              <a:rPr lang="en-US" dirty="0"/>
              <a:t>, </a:t>
            </a:r>
            <a:r>
              <a:rPr lang="en-US" dirty="0" err="1"/>
              <a:t>soojendades</a:t>
            </a:r>
            <a:r>
              <a:rPr lang="en-US" dirty="0"/>
              <a:t> </a:t>
            </a:r>
            <a:r>
              <a:rPr lang="en-US" dirty="0" err="1"/>
              <a:t>maailma</a:t>
            </a:r>
            <a:r>
              <a:rPr lang="en-US" dirty="0"/>
              <a:t> </a:t>
            </a:r>
            <a:r>
              <a:rPr lang="en-US" dirty="0" err="1"/>
              <a:t>nende</a:t>
            </a:r>
            <a:r>
              <a:rPr lang="en-US" dirty="0"/>
              <a:t> </a:t>
            </a:r>
            <a:r>
              <a:rPr lang="en-US" dirty="0" err="1"/>
              <a:t>korrutisega</a:t>
            </a:r>
            <a:r>
              <a:rPr lang="en-US" dirty="0"/>
              <a:t>.</a:t>
            </a:r>
          </a:p>
          <a:p>
            <a:r>
              <a:rPr lang="en-US" dirty="0" err="1"/>
              <a:t>Kondensaator</a:t>
            </a:r>
            <a:r>
              <a:rPr lang="en-US" dirty="0"/>
              <a:t> – </a:t>
            </a:r>
            <a:r>
              <a:rPr lang="en-US" dirty="0" err="1"/>
              <a:t>jonnakas</a:t>
            </a:r>
            <a:r>
              <a:rPr lang="en-US" dirty="0"/>
              <a:t> </a:t>
            </a:r>
            <a:r>
              <a:rPr lang="en-US" dirty="0" err="1"/>
              <a:t>komponent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taha </a:t>
            </a:r>
            <a:r>
              <a:rPr lang="en-US" dirty="0" err="1"/>
              <a:t>unustada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klemmidel</a:t>
            </a:r>
            <a:r>
              <a:rPr lang="en-US" dirty="0"/>
              <a:t> </a:t>
            </a:r>
            <a:r>
              <a:rPr lang="en-US" dirty="0" err="1"/>
              <a:t>olevat</a:t>
            </a:r>
            <a:r>
              <a:rPr lang="en-US" dirty="0"/>
              <a:t> </a:t>
            </a:r>
            <a:r>
              <a:rPr lang="en-US" dirty="0" err="1"/>
              <a:t>pinget</a:t>
            </a:r>
            <a:r>
              <a:rPr lang="en-US" dirty="0"/>
              <a:t> .</a:t>
            </a:r>
          </a:p>
          <a:p>
            <a:r>
              <a:rPr lang="en-US" dirty="0" err="1"/>
              <a:t>Induktor</a:t>
            </a:r>
            <a:r>
              <a:rPr lang="en-US" dirty="0"/>
              <a:t> – </a:t>
            </a:r>
            <a:r>
              <a:rPr lang="en-US" dirty="0" err="1"/>
              <a:t>töökas</a:t>
            </a:r>
            <a:r>
              <a:rPr lang="en-US" dirty="0"/>
              <a:t> </a:t>
            </a:r>
            <a:r>
              <a:rPr lang="en-US" dirty="0" err="1"/>
              <a:t>komponent</a:t>
            </a:r>
            <a:r>
              <a:rPr lang="en-US" dirty="0"/>
              <a:t>, </a:t>
            </a:r>
            <a:r>
              <a:rPr lang="en-US" dirty="0" err="1"/>
              <a:t>hoolitseb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eest</a:t>
            </a:r>
            <a:r>
              <a:rPr lang="en-US" dirty="0"/>
              <a:t>, et </a:t>
            </a:r>
            <a:r>
              <a:rPr lang="en-US" dirty="0" err="1"/>
              <a:t>vool</a:t>
            </a:r>
            <a:r>
              <a:rPr lang="en-US" dirty="0"/>
              <a:t> </a:t>
            </a:r>
            <a:r>
              <a:rPr lang="en-US" dirty="0" err="1"/>
              <a:t>ahelas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katkeks</a:t>
            </a:r>
            <a:r>
              <a:rPr lang="en-US" dirty="0"/>
              <a:t>. </a:t>
            </a:r>
          </a:p>
          <a:p>
            <a:r>
              <a:rPr lang="en-US" dirty="0" err="1"/>
              <a:t>Diood</a:t>
            </a:r>
            <a:r>
              <a:rPr lang="en-US" dirty="0"/>
              <a:t> – </a:t>
            </a:r>
            <a:r>
              <a:rPr lang="en-US" dirty="0" err="1"/>
              <a:t>põhimõttekindel</a:t>
            </a:r>
            <a:r>
              <a:rPr lang="en-US" dirty="0"/>
              <a:t> </a:t>
            </a:r>
            <a:r>
              <a:rPr lang="en-US" dirty="0" err="1"/>
              <a:t>jonnakas</a:t>
            </a:r>
            <a:r>
              <a:rPr lang="en-US" dirty="0"/>
              <a:t>  </a:t>
            </a:r>
            <a:r>
              <a:rPr lang="en-US" dirty="0" err="1"/>
              <a:t>komponent</a:t>
            </a:r>
            <a:r>
              <a:rPr lang="en-US" dirty="0"/>
              <a:t>, </a:t>
            </a:r>
            <a:r>
              <a:rPr lang="en-US" dirty="0" err="1"/>
              <a:t>millel</a:t>
            </a:r>
            <a:r>
              <a:rPr lang="en-US" dirty="0"/>
              <a:t> on </a:t>
            </a:r>
            <a:r>
              <a:rPr lang="en-US" dirty="0" err="1"/>
              <a:t>iga</a:t>
            </a:r>
            <a:r>
              <a:rPr lang="en-US" dirty="0"/>
              <a:t> </a:t>
            </a:r>
            <a:r>
              <a:rPr lang="en-US" dirty="0" err="1"/>
              <a:t>pinge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voolu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arvamus</a:t>
            </a:r>
            <a:endParaRPr lang="en-US" dirty="0"/>
          </a:p>
          <a:p>
            <a:r>
              <a:rPr lang="en-US" dirty="0"/>
              <a:t>Transistor –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arvamust</a:t>
            </a:r>
            <a:r>
              <a:rPr lang="en-US" dirty="0"/>
              <a:t> </a:t>
            </a:r>
            <a:r>
              <a:rPr lang="en-US" dirty="0" err="1"/>
              <a:t>lihtsalt</a:t>
            </a:r>
            <a:r>
              <a:rPr lang="en-US" dirty="0"/>
              <a:t> </a:t>
            </a:r>
            <a:r>
              <a:rPr lang="en-US" dirty="0" err="1"/>
              <a:t>muutev</a:t>
            </a:r>
            <a:r>
              <a:rPr lang="en-US" dirty="0"/>
              <a:t> </a:t>
            </a:r>
            <a:r>
              <a:rPr lang="en-US" dirty="0" err="1"/>
              <a:t>komponent</a:t>
            </a:r>
            <a:r>
              <a:rPr lang="en-US" dirty="0"/>
              <a:t> – </a:t>
            </a:r>
            <a:r>
              <a:rPr lang="en-US" dirty="0" err="1"/>
              <a:t>takistus</a:t>
            </a:r>
            <a:r>
              <a:rPr lang="en-US" dirty="0"/>
              <a:t> </a:t>
            </a:r>
            <a:r>
              <a:rPr lang="en-US" dirty="0" err="1"/>
              <a:t>sõltub</a:t>
            </a:r>
            <a:r>
              <a:rPr lang="en-US" dirty="0"/>
              <a:t> </a:t>
            </a:r>
            <a:r>
              <a:rPr lang="en-US" dirty="0" err="1"/>
              <a:t>teiste</a:t>
            </a:r>
            <a:r>
              <a:rPr lang="en-US" dirty="0"/>
              <a:t> </a:t>
            </a:r>
            <a:r>
              <a:rPr lang="en-US" dirty="0" err="1"/>
              <a:t>komponentide</a:t>
            </a:r>
            <a:r>
              <a:rPr lang="en-US" dirty="0"/>
              <a:t> </a:t>
            </a:r>
            <a:r>
              <a:rPr lang="en-US" dirty="0" err="1"/>
              <a:t>soovist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F29F4AAD-1C84-425C-BF5C-D46064A99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22" y="1586947"/>
            <a:ext cx="2010493" cy="44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7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381C3A1-4C24-4408-8EA1-0FD714CE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Operatsioonvõimendi</a:t>
            </a:r>
            <a:r>
              <a:rPr lang="en-US" dirty="0"/>
              <a:t> - demo</a:t>
            </a:r>
            <a:endParaRPr lang="et-EE" dirty="0"/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E1E013F4-63D9-4C8F-B4B9-A386AB009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36872"/>
            <a:ext cx="9144000" cy="4121128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016C171A-52A1-4813-8BB6-FD48E50C1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061" y="880875"/>
            <a:ext cx="4644008" cy="1855996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9096C1CF-C99E-4299-82BE-C44EEB090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36473" y="197425"/>
            <a:ext cx="1347218" cy="37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31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381C3A1-4C24-4408-8EA1-0FD714CE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Tämbriregulaator</a:t>
            </a:r>
            <a:r>
              <a:rPr lang="en-US" dirty="0"/>
              <a:t> - demo</a:t>
            </a:r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6B79104-8CE2-49C1-8D54-0FC591B4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88" y="1538793"/>
            <a:ext cx="7683299" cy="53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87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381C3A1-4C24-4408-8EA1-0FD714CE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Digitaaltehnika</a:t>
            </a:r>
            <a:r>
              <a:rPr lang="en-US" dirty="0"/>
              <a:t> demo</a:t>
            </a:r>
            <a:endParaRPr lang="et-EE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D83B686C-EC02-40C9-887B-C599CC3B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0" y="1543775"/>
            <a:ext cx="3822190" cy="482359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0C2839E0-306C-4839-BCBA-8EBC08B50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75" y="3613555"/>
            <a:ext cx="5033542" cy="2535454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A9FDC4D2-10DA-4ACB-92E4-E375510CD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734" y="1580322"/>
            <a:ext cx="2422075" cy="19769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820EF5-6EBC-41AF-AA99-6BF04C09CFD7}"/>
              </a:ext>
            </a:extLst>
          </p:cNvPr>
          <p:cNvSpPr txBox="1"/>
          <p:nvPr/>
        </p:nvSpPr>
        <p:spPr>
          <a:xfrm>
            <a:off x="377688" y="6367365"/>
            <a:ext cx="298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Inverter (</a:t>
            </a:r>
            <a:r>
              <a:rPr lang="en-US" dirty="0" err="1"/>
              <a:t>Ei</a:t>
            </a:r>
            <a:r>
              <a:rPr lang="en-US" dirty="0"/>
              <a:t> element)</a:t>
            </a:r>
            <a:endParaRPr lang="et-E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61961-8952-480C-B057-954EDD5D3825}"/>
              </a:ext>
            </a:extLst>
          </p:cNvPr>
          <p:cNvSpPr txBox="1"/>
          <p:nvPr/>
        </p:nvSpPr>
        <p:spPr>
          <a:xfrm>
            <a:off x="8070573" y="6090366"/>
            <a:ext cx="361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RS </a:t>
            </a:r>
            <a:r>
              <a:rPr lang="en-US" dirty="0" err="1"/>
              <a:t>triger</a:t>
            </a:r>
            <a:r>
              <a:rPr lang="en-US" dirty="0"/>
              <a:t>  (</a:t>
            </a:r>
            <a:r>
              <a:rPr lang="en-US" dirty="0" err="1"/>
              <a:t>mäluelement</a:t>
            </a:r>
            <a:r>
              <a:rPr lang="en-US" dirty="0"/>
              <a:t>- </a:t>
            </a:r>
            <a:r>
              <a:rPr lang="en-US" dirty="0" err="1"/>
              <a:t>salvestab</a:t>
            </a:r>
            <a:r>
              <a:rPr lang="en-US" dirty="0"/>
              <a:t> 1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infot</a:t>
            </a:r>
            <a:r>
              <a:rPr lang="en-US" dirty="0"/>
              <a:t> )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71470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hea</a:t>
            </a:r>
            <a:r>
              <a:rPr lang="en-US" dirty="0"/>
              <a:t> </a:t>
            </a:r>
            <a:r>
              <a:rPr lang="en-US" dirty="0" err="1"/>
              <a:t>elu</a:t>
            </a:r>
            <a:r>
              <a:rPr lang="en-US" dirty="0"/>
              <a:t>… </a:t>
            </a:r>
            <a:r>
              <a:rPr lang="en-US" dirty="0" err="1"/>
              <a:t>veidi</a:t>
            </a:r>
            <a:r>
              <a:rPr lang="en-US" dirty="0"/>
              <a:t> </a:t>
            </a:r>
            <a:r>
              <a:rPr lang="en-US" dirty="0" err="1"/>
              <a:t>filosoofiat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1036712"/>
          </a:xfrm>
        </p:spPr>
        <p:txBody>
          <a:bodyPr/>
          <a:lstStyle/>
          <a:p>
            <a:r>
              <a:rPr lang="et-EE" dirty="0"/>
              <a:t>Internet teab kõike, ka Sinu kohta </a:t>
            </a:r>
          </a:p>
          <a:p>
            <a:r>
              <a:rPr lang="et-EE" dirty="0"/>
              <a:t>Kui hea, kõik on hästi, küll </a:t>
            </a:r>
            <a:r>
              <a:rPr lang="et-EE" dirty="0" err="1"/>
              <a:t>Google</a:t>
            </a:r>
            <a:r>
              <a:rPr lang="et-EE" dirty="0"/>
              <a:t> aitab !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91544" y="2622612"/>
            <a:ext cx="8229600" cy="3614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3A299"/>
              </a:buClr>
            </a:pPr>
            <a:r>
              <a:rPr lang="et-EE" dirty="0">
                <a:solidFill>
                  <a:srgbClr val="292934"/>
                </a:solidFill>
                <a:latin typeface="Arial"/>
              </a:rPr>
              <a:t>Ainuke jama on see, et infot on liiga palju !</a:t>
            </a:r>
          </a:p>
          <a:p>
            <a:pPr>
              <a:buClr>
                <a:srgbClr val="93A299"/>
              </a:buClr>
            </a:pPr>
            <a:r>
              <a:rPr lang="et-EE" dirty="0">
                <a:solidFill>
                  <a:srgbClr val="292934"/>
                </a:solidFill>
                <a:latin typeface="Arial"/>
              </a:rPr>
              <a:t>Milline otsingutulemustest kõige sobivam on ?</a:t>
            </a:r>
          </a:p>
          <a:p>
            <a:pPr>
              <a:buClr>
                <a:srgbClr val="93A299"/>
              </a:buClr>
            </a:pPr>
            <a:r>
              <a:rPr lang="et-EE" dirty="0">
                <a:solidFill>
                  <a:srgbClr val="292934"/>
                </a:solidFill>
                <a:latin typeface="Arial"/>
              </a:rPr>
              <a:t>Reaalsus on see, et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edukaks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toimimiseks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t-EE" dirty="0">
                <a:solidFill>
                  <a:srgbClr val="292934"/>
                </a:solidFill>
                <a:latin typeface="Arial"/>
              </a:rPr>
              <a:t>peame olema nutikamad, kui nutikad seadmed !</a:t>
            </a:r>
          </a:p>
          <a:p>
            <a:pPr>
              <a:buClr>
                <a:srgbClr val="93A299"/>
              </a:buClr>
            </a:pPr>
            <a:endParaRPr lang="et-EE" dirty="0">
              <a:solidFill>
                <a:srgbClr val="292934"/>
              </a:solidFill>
              <a:latin typeface="Arial"/>
            </a:endParaRPr>
          </a:p>
          <a:p>
            <a:pPr>
              <a:buClr>
                <a:srgbClr val="93A299"/>
              </a:buClr>
            </a:pPr>
            <a:r>
              <a:rPr lang="et-EE" dirty="0">
                <a:solidFill>
                  <a:srgbClr val="292934"/>
                </a:solidFill>
                <a:latin typeface="Arial"/>
              </a:rPr>
              <a:t>Edukam on see, kes suudab ilma nutiseadmeta toime tulla (oi, kui raske see on) ! Mida teete siis, kui ühel päeval selgub, et teil ei ole (ja võibolla ka niipea ei tule)</a:t>
            </a:r>
          </a:p>
          <a:p>
            <a:pPr marL="0" indent="0">
              <a:buClr>
                <a:srgbClr val="93A299"/>
              </a:buClr>
              <a:buNone/>
            </a:pPr>
            <a:r>
              <a:rPr lang="et-EE" dirty="0">
                <a:solidFill>
                  <a:srgbClr val="292934"/>
                </a:solidFill>
                <a:latin typeface="Arial"/>
              </a:rPr>
              <a:t>  a: elektrit , b: internetiühendust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?</a:t>
            </a:r>
            <a:endParaRPr lang="et-EE" dirty="0">
              <a:solidFill>
                <a:srgbClr val="292934"/>
              </a:solidFill>
              <a:latin typeface="Arial"/>
            </a:endParaRPr>
          </a:p>
          <a:p>
            <a:pPr>
              <a:buClr>
                <a:srgbClr val="93A299"/>
              </a:buClr>
            </a:pPr>
            <a:endParaRPr lang="et-EE" dirty="0">
              <a:solidFill>
                <a:srgbClr val="292934"/>
              </a:solidFill>
              <a:latin typeface="Arial"/>
            </a:endParaRPr>
          </a:p>
          <a:p>
            <a:pPr>
              <a:buClr>
                <a:srgbClr val="93A299"/>
              </a:buClr>
            </a:pPr>
            <a:endParaRPr lang="et-EE" dirty="0">
              <a:solidFill>
                <a:srgbClr val="292934"/>
              </a:solidFill>
              <a:latin typeface="Arial"/>
            </a:endParaRPr>
          </a:p>
          <a:p>
            <a:pPr>
              <a:buClr>
                <a:srgbClr val="93A299"/>
              </a:buClr>
            </a:pPr>
            <a:endParaRPr lang="et-EE" dirty="0">
              <a:solidFill>
                <a:srgbClr val="292934"/>
              </a:solidFill>
              <a:latin typeface="Arial"/>
            </a:endParaRPr>
          </a:p>
          <a:p>
            <a:pPr>
              <a:buClr>
                <a:srgbClr val="93A299"/>
              </a:buClr>
            </a:pPr>
            <a:endParaRPr lang="et-EE" dirty="0">
              <a:solidFill>
                <a:srgbClr val="292934"/>
              </a:solidFill>
              <a:latin typeface="Arial"/>
            </a:endParaRPr>
          </a:p>
          <a:p>
            <a:pPr>
              <a:buClr>
                <a:srgbClr val="93A299"/>
              </a:buClr>
            </a:pPr>
            <a:endParaRPr lang="et-EE" dirty="0">
              <a:solidFill>
                <a:srgbClr val="292934"/>
              </a:solidFill>
              <a:latin typeface="Arial"/>
            </a:endParaRPr>
          </a:p>
          <a:p>
            <a:pPr>
              <a:buClr>
                <a:srgbClr val="93A299"/>
              </a:buClr>
            </a:pPr>
            <a:endParaRPr lang="en-US" dirty="0">
              <a:solidFill>
                <a:srgbClr val="2929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3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t-EE" dirty="0"/>
              <a:t>Kuidas siis saab, kui kuidagi ei saa ja saama peab 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2708920"/>
            <a:ext cx="77123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rgbClr val="292934"/>
                </a:solidFill>
                <a:latin typeface="Arial"/>
              </a:rPr>
              <a:t>????????????????????????????????????????????????????????</a:t>
            </a: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????????????????????????????????????????????????????????</a:t>
            </a:r>
          </a:p>
          <a:p>
            <a:endParaRPr lang="et-EE" dirty="0">
              <a:solidFill>
                <a:srgbClr val="292934"/>
              </a:solidFill>
              <a:latin typeface="Arial"/>
            </a:endParaRPr>
          </a:p>
          <a:p>
            <a:endParaRPr lang="et-EE" dirty="0">
              <a:solidFill>
                <a:srgbClr val="292934"/>
              </a:solidFill>
              <a:latin typeface="Arial"/>
            </a:endParaRP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Aus vastus: Ega ei saagi. Mõned kümnendid tagasi veel oleks saanud.</a:t>
            </a:r>
          </a:p>
          <a:p>
            <a:endParaRPr lang="et-EE" dirty="0">
              <a:solidFill>
                <a:srgbClr val="292934"/>
              </a:solidFill>
              <a:latin typeface="Arial"/>
            </a:endParaRP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Et asja enda jaoks selgeks teha (ja need on ka edukamad) on vaja sageli </a:t>
            </a: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mõista vaid asjade toimimise põhimõtteid (ehk nn loodusseadusi).</a:t>
            </a:r>
          </a:p>
          <a:p>
            <a:endParaRPr lang="et-EE" dirty="0">
              <a:solidFill>
                <a:srgbClr val="292934"/>
              </a:solidFill>
              <a:latin typeface="Arial"/>
            </a:endParaRPr>
          </a:p>
          <a:p>
            <a:endParaRPr lang="et-EE" dirty="0">
              <a:solidFill>
                <a:srgbClr val="292934"/>
              </a:solidFill>
              <a:latin typeface="Arial"/>
            </a:endParaRPr>
          </a:p>
          <a:p>
            <a:endParaRPr lang="et-EE" dirty="0">
              <a:solidFill>
                <a:srgbClr val="292934"/>
              </a:solidFill>
              <a:latin typeface="Arial"/>
            </a:endParaRPr>
          </a:p>
          <a:p>
            <a:endParaRPr lang="et-EE" dirty="0">
              <a:solidFill>
                <a:srgbClr val="2929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76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24" y="3323492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Aitäh</a:t>
            </a:r>
            <a:r>
              <a:rPr lang="en-US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356535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Kes ma olen ?</a:t>
            </a:r>
            <a:endParaRPr lang="en-US" dirty="0"/>
          </a:p>
        </p:txBody>
      </p:sp>
      <p:pic>
        <p:nvPicPr>
          <p:cNvPr id="4" name="Picture 2" descr="F:\Koduleht\koerasaba\doktoridiplom\dokdiplom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94" y="533400"/>
            <a:ext cx="3990567" cy="566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7870" y="1596996"/>
            <a:ext cx="5560827" cy="2773668"/>
          </a:xfrm>
        </p:spPr>
        <p:txBody>
          <a:bodyPr>
            <a:normAutofit fontScale="92500"/>
          </a:bodyPr>
          <a:lstStyle/>
          <a:p>
            <a:r>
              <a:rPr lang="et-EE" sz="2000" dirty="0"/>
              <a:t>Lõpetanud Jõhvi Gümnaasiumi</a:t>
            </a:r>
          </a:p>
          <a:p>
            <a:r>
              <a:rPr lang="et-EE" sz="2000" dirty="0"/>
              <a:t>Lõpetanud Tallinna Tehnikaülikooli doktoriõppe</a:t>
            </a:r>
          </a:p>
          <a:p>
            <a:r>
              <a:rPr lang="et-EE" sz="2000" dirty="0"/>
              <a:t>Õppejõud, elektroonikainimene</a:t>
            </a:r>
            <a:r>
              <a:rPr lang="en-US" sz="2000" dirty="0"/>
              <a:t> </a:t>
            </a:r>
            <a:r>
              <a:rPr lang="en-US" sz="2000" dirty="0" err="1"/>
              <a:t>Tallinna</a:t>
            </a:r>
            <a:r>
              <a:rPr lang="en-US" sz="2000" dirty="0"/>
              <a:t> </a:t>
            </a:r>
            <a:r>
              <a:rPr lang="en-US" sz="2000" dirty="0" err="1"/>
              <a:t>Tehnikaülikooli</a:t>
            </a:r>
            <a:r>
              <a:rPr lang="en-US" sz="2000" dirty="0"/>
              <a:t> </a:t>
            </a:r>
            <a:r>
              <a:rPr lang="en-US" sz="2000" dirty="0" err="1"/>
              <a:t>Elektroenergeetika</a:t>
            </a:r>
            <a:r>
              <a:rPr lang="en-US" sz="2000" dirty="0"/>
              <a:t> – ja </a:t>
            </a:r>
            <a:r>
              <a:rPr lang="en-US" sz="2000" dirty="0" err="1"/>
              <a:t>mehhatroonika</a:t>
            </a:r>
            <a:r>
              <a:rPr lang="en-US" sz="2000" dirty="0"/>
              <a:t> </a:t>
            </a:r>
            <a:r>
              <a:rPr lang="en-US" sz="2000" dirty="0" err="1"/>
              <a:t>instituudis</a:t>
            </a:r>
            <a:endParaRPr lang="et-EE" sz="2000" dirty="0"/>
          </a:p>
          <a:p>
            <a:endParaRPr lang="en-US" sz="2000" dirty="0">
              <a:hlinkClick r:id="rId4"/>
            </a:endParaRPr>
          </a:p>
          <a:p>
            <a:r>
              <a:rPr lang="et-EE" sz="2000" dirty="0">
                <a:hlinkClick r:id="rId4"/>
              </a:rPr>
              <a:t>www.skeemipesa.ee</a:t>
            </a:r>
            <a:r>
              <a:rPr lang="et-EE" sz="2000" dirty="0"/>
              <a:t> </a:t>
            </a:r>
            <a:endParaRPr lang="en-US" sz="2000" dirty="0"/>
          </a:p>
          <a:p>
            <a:r>
              <a:rPr lang="et-EE" sz="2000" dirty="0">
                <a:hlinkClick r:id="rId5"/>
              </a:rPr>
              <a:t>www.elfafoorum.e</a:t>
            </a:r>
            <a:r>
              <a:rPr lang="en-US" sz="2000" dirty="0">
                <a:hlinkClick r:id="rId5"/>
              </a:rPr>
              <a:t>u</a:t>
            </a:r>
            <a:endParaRPr lang="en-US" sz="2000" dirty="0"/>
          </a:p>
          <a:p>
            <a:pPr marL="0" indent="0">
              <a:buNone/>
            </a:pPr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4373396"/>
            <a:ext cx="9740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rgbClr val="292934"/>
                </a:solidFill>
                <a:latin typeface="Arial"/>
              </a:rPr>
              <a:t>Ühe gümnaasiumi õpetaja küsib õpilastelt,</a:t>
            </a: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 kellena nende isad töötavad.</a:t>
            </a: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" Minu isa on pankur, " teatab üks.</a:t>
            </a: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" Minu isa töötab börsimaaklerina, " ütleb teine.</a:t>
            </a: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" Minu isa on autosalongi direktor, " sõnab kolmas.</a:t>
            </a: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" Minu isa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on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doktorikraadiga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lektor</a:t>
            </a:r>
            <a:r>
              <a:rPr lang="et-EE" dirty="0">
                <a:solidFill>
                  <a:srgbClr val="292934"/>
                </a:solidFill>
                <a:latin typeface="Arial"/>
              </a:rPr>
              <a:t>, " ütleb neljas.</a:t>
            </a: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Kogu klass hakkab naerma.</a:t>
            </a:r>
          </a:p>
          <a:p>
            <a:r>
              <a:rPr lang="et-EE" dirty="0">
                <a:solidFill>
                  <a:srgbClr val="292934"/>
                </a:solidFill>
                <a:latin typeface="Arial"/>
              </a:rPr>
              <a:t>" Lapsed, ärge naerge ! " noomib õpetaja. " Poisil on selline mure, ja teie naerate ! "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8E4D009-4770-4074-A94C-F6462537F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148" y="3444154"/>
            <a:ext cx="2146246" cy="18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7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hea</a:t>
            </a:r>
            <a:r>
              <a:rPr lang="en-US" dirty="0"/>
              <a:t> </a:t>
            </a:r>
            <a:r>
              <a:rPr lang="en-US" dirty="0" err="1"/>
              <a:t>elu</a:t>
            </a:r>
            <a:r>
              <a:rPr lang="en-US" dirty="0"/>
              <a:t>… </a:t>
            </a:r>
            <a:endParaRPr lang="et-E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8902A-5261-4D09-ADB2-70F1EC2EDA61}"/>
              </a:ext>
            </a:extLst>
          </p:cNvPr>
          <p:cNvSpPr txBox="1"/>
          <p:nvPr/>
        </p:nvSpPr>
        <p:spPr>
          <a:xfrm>
            <a:off x="9082376" y="6530727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34"/>
                </a:solidFill>
                <a:latin typeface="Arial"/>
              </a:rPr>
              <a:t>© M.J. 2020</a:t>
            </a:r>
          </a:p>
        </p:txBody>
      </p:sp>
      <p:sp>
        <p:nvSpPr>
          <p:cNvPr id="5" name="Võrdkülgne kolmnurk 4">
            <a:extLst>
              <a:ext uri="{FF2B5EF4-FFF2-40B4-BE49-F238E27FC236}">
                <a16:creationId xmlns:a16="http://schemas.microsoft.com/office/drawing/2014/main" id="{C6521648-68ED-4F21-916C-782CB4DD7C6C}"/>
              </a:ext>
            </a:extLst>
          </p:cNvPr>
          <p:cNvSpPr/>
          <p:nvPr/>
        </p:nvSpPr>
        <p:spPr>
          <a:xfrm>
            <a:off x="1713223" y="1418009"/>
            <a:ext cx="8640960" cy="5075892"/>
          </a:xfrm>
          <a:prstGeom prst="triangl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8" name="Content Placeholder 2">
            <a:extLst>
              <a:ext uri="{FF2B5EF4-FFF2-40B4-BE49-F238E27FC236}">
                <a16:creationId xmlns:a16="http://schemas.microsoft.com/office/drawing/2014/main" id="{81C1D8CA-DE45-4E03-89CD-9ADE80F2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128" y="4267454"/>
            <a:ext cx="2764862" cy="360058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Nutiseadmed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Sotsiaalmeedia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Videomängud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“</a:t>
            </a:r>
            <a:r>
              <a:rPr lang="en-US" dirty="0" err="1">
                <a:solidFill>
                  <a:srgbClr val="00B050"/>
                </a:solidFill>
              </a:rPr>
              <a:t>Võrdõiguslikkus</a:t>
            </a:r>
            <a:r>
              <a:rPr lang="en-US" dirty="0">
                <a:solidFill>
                  <a:srgbClr val="00B050"/>
                </a:solidFill>
              </a:rPr>
              <a:t>”</a:t>
            </a:r>
          </a:p>
          <a:p>
            <a:r>
              <a:rPr lang="en-US" dirty="0">
                <a:solidFill>
                  <a:srgbClr val="00B050"/>
                </a:solidFill>
              </a:rPr>
              <a:t>“</a:t>
            </a:r>
            <a:r>
              <a:rPr lang="en-US" dirty="0" err="1">
                <a:solidFill>
                  <a:srgbClr val="00B050"/>
                </a:solidFill>
              </a:rPr>
              <a:t>Rohepööre</a:t>
            </a:r>
            <a:r>
              <a:rPr lang="en-US" dirty="0">
                <a:solidFill>
                  <a:srgbClr val="00B050"/>
                </a:solidFill>
              </a:rPr>
              <a:t>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5EDF1-B55B-48C8-8B62-FF72E7A5ACBB}"/>
              </a:ext>
            </a:extLst>
          </p:cNvPr>
          <p:cNvSpPr txBox="1"/>
          <p:nvPr/>
        </p:nvSpPr>
        <p:spPr>
          <a:xfrm>
            <a:off x="4636477" y="2533497"/>
            <a:ext cx="2919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     </a:t>
            </a:r>
            <a:r>
              <a:rPr lang="en-US" sz="2800" b="1" dirty="0">
                <a:solidFill>
                  <a:srgbClr val="FF0000"/>
                </a:solidFill>
              </a:rPr>
              <a:t>TIPP-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TEHNOLOOGIA</a:t>
            </a:r>
            <a:endParaRPr lang="et-EE" sz="2800" b="1" dirty="0">
              <a:solidFill>
                <a:srgbClr val="FF0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D4E919C-28A0-4989-B4B1-A45F4A67BCEB}"/>
              </a:ext>
            </a:extLst>
          </p:cNvPr>
          <p:cNvSpPr txBox="1">
            <a:spLocks/>
          </p:cNvSpPr>
          <p:nvPr/>
        </p:nvSpPr>
        <p:spPr>
          <a:xfrm>
            <a:off x="6128646" y="3089797"/>
            <a:ext cx="4352882" cy="3600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Arduino ..</a:t>
            </a:r>
          </a:p>
          <a:p>
            <a:r>
              <a:rPr lang="en-US" dirty="0" err="1">
                <a:solidFill>
                  <a:srgbClr val="00B050"/>
                </a:solidFill>
              </a:rPr>
              <a:t>Iseautod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Laiskus</a:t>
            </a:r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r>
              <a:rPr lang="en-US" dirty="0" err="1">
                <a:solidFill>
                  <a:srgbClr val="00B050"/>
                </a:solidFill>
              </a:rPr>
              <a:t>Tootmine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Hiinas</a:t>
            </a:r>
            <a:r>
              <a:rPr lang="en-US" dirty="0">
                <a:solidFill>
                  <a:srgbClr val="00B050"/>
                </a:solidFill>
              </a:rPr>
              <a:t>..</a:t>
            </a:r>
          </a:p>
          <a:p>
            <a:r>
              <a:rPr lang="en-US" dirty="0" err="1">
                <a:solidFill>
                  <a:srgbClr val="00B050"/>
                </a:solidFill>
              </a:rPr>
              <a:t>Jne</a:t>
            </a:r>
            <a:r>
              <a:rPr lang="en-US" dirty="0">
                <a:solidFill>
                  <a:srgbClr val="00B050"/>
                </a:solidFill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t-EE" dirty="0"/>
          </a:p>
          <a:p>
            <a:pPr marL="0" indent="0">
              <a:buFont typeface="Arial" pitchFamily="34" charset="0"/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8285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Elektroonikapüramiid</a:t>
            </a:r>
            <a:r>
              <a:rPr lang="en-US" dirty="0"/>
              <a:t> </a:t>
            </a:r>
            <a:endParaRPr lang="et-E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8902A-5261-4D09-ADB2-70F1EC2EDA61}"/>
              </a:ext>
            </a:extLst>
          </p:cNvPr>
          <p:cNvSpPr txBox="1"/>
          <p:nvPr/>
        </p:nvSpPr>
        <p:spPr>
          <a:xfrm>
            <a:off x="9082376" y="6530727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34"/>
                </a:solidFill>
                <a:latin typeface="Arial"/>
              </a:rPr>
              <a:t>© M.J. 2020</a:t>
            </a:r>
          </a:p>
        </p:txBody>
      </p:sp>
      <p:sp>
        <p:nvSpPr>
          <p:cNvPr id="5" name="Võrdkülgne kolmnurk 4">
            <a:extLst>
              <a:ext uri="{FF2B5EF4-FFF2-40B4-BE49-F238E27FC236}">
                <a16:creationId xmlns:a16="http://schemas.microsoft.com/office/drawing/2014/main" id="{C6521648-68ED-4F21-916C-782CB4DD7C6C}"/>
              </a:ext>
            </a:extLst>
          </p:cNvPr>
          <p:cNvSpPr/>
          <p:nvPr/>
        </p:nvSpPr>
        <p:spPr>
          <a:xfrm>
            <a:off x="1713223" y="1418009"/>
            <a:ext cx="8640960" cy="5075892"/>
          </a:xfrm>
          <a:prstGeom prst="triangl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30" name="Sirgkonnektor 129">
            <a:extLst>
              <a:ext uri="{FF2B5EF4-FFF2-40B4-BE49-F238E27FC236}">
                <a16:creationId xmlns:a16="http://schemas.microsoft.com/office/drawing/2014/main" id="{5E378439-040C-4778-A74A-4846C820F7E7}"/>
              </a:ext>
            </a:extLst>
          </p:cNvPr>
          <p:cNvCxnSpPr>
            <a:cxnSpLocks/>
          </p:cNvCxnSpPr>
          <p:nvPr/>
        </p:nvCxnSpPr>
        <p:spPr>
          <a:xfrm>
            <a:off x="5449752" y="2105960"/>
            <a:ext cx="1150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7DF932D3-C51C-4F64-940E-D5D3B1322C66}"/>
              </a:ext>
            </a:extLst>
          </p:cNvPr>
          <p:cNvSpPr txBox="1"/>
          <p:nvPr/>
        </p:nvSpPr>
        <p:spPr>
          <a:xfrm>
            <a:off x="5495375" y="1614226"/>
            <a:ext cx="131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92934"/>
                </a:solidFill>
                <a:latin typeface="Arial"/>
              </a:rPr>
              <a:t>     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Meie</a:t>
            </a:r>
            <a:r>
              <a:rPr lang="en-US" sz="1400" dirty="0">
                <a:solidFill>
                  <a:srgbClr val="292934"/>
                </a:solidFill>
                <a:latin typeface="Arial"/>
              </a:rPr>
              <a:t> </a:t>
            </a:r>
          </a:p>
          <a:p>
            <a:r>
              <a:rPr lang="en-US" sz="1400" dirty="0">
                <a:solidFill>
                  <a:srgbClr val="292934"/>
                </a:solidFill>
                <a:latin typeface="Arial"/>
              </a:rPr>
              <a:t>   “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hea</a:t>
            </a:r>
            <a:r>
              <a:rPr lang="en-US" sz="1400" dirty="0">
                <a:solidFill>
                  <a:srgbClr val="292934"/>
                </a:solidFill>
                <a:latin typeface="Arial"/>
              </a:rPr>
              <a:t>” 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elu</a:t>
            </a:r>
            <a:endParaRPr lang="en-US" sz="1400" dirty="0">
              <a:solidFill>
                <a:srgbClr val="292934"/>
              </a:solidFill>
              <a:latin typeface="Arial"/>
            </a:endParaRPr>
          </a:p>
        </p:txBody>
      </p:sp>
      <p:cxnSp>
        <p:nvCxnSpPr>
          <p:cNvPr id="176" name="Sirgkonnektor 175">
            <a:extLst>
              <a:ext uri="{FF2B5EF4-FFF2-40B4-BE49-F238E27FC236}">
                <a16:creationId xmlns:a16="http://schemas.microsoft.com/office/drawing/2014/main" id="{3FD0B216-73A7-4EB4-94AD-CE26DD55CFBF}"/>
              </a:ext>
            </a:extLst>
          </p:cNvPr>
          <p:cNvCxnSpPr/>
          <p:nvPr/>
        </p:nvCxnSpPr>
        <p:spPr>
          <a:xfrm flipH="1" flipV="1">
            <a:off x="4302384" y="1418008"/>
            <a:ext cx="1550867" cy="19621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irgkonnektor 176">
            <a:extLst>
              <a:ext uri="{FF2B5EF4-FFF2-40B4-BE49-F238E27FC236}">
                <a16:creationId xmlns:a16="http://schemas.microsoft.com/office/drawing/2014/main" id="{31CAFDBD-2498-4CD6-B007-B37B2709E4AE}"/>
              </a:ext>
            </a:extLst>
          </p:cNvPr>
          <p:cNvCxnSpPr>
            <a:cxnSpLocks/>
          </p:cNvCxnSpPr>
          <p:nvPr/>
        </p:nvCxnSpPr>
        <p:spPr>
          <a:xfrm flipH="1">
            <a:off x="3503713" y="1983594"/>
            <a:ext cx="2046565" cy="124900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irgkonnektor 181">
            <a:extLst>
              <a:ext uri="{FF2B5EF4-FFF2-40B4-BE49-F238E27FC236}">
                <a16:creationId xmlns:a16="http://schemas.microsoft.com/office/drawing/2014/main" id="{4E3A82CD-187A-473F-94DE-3DAF24CBFDC2}"/>
              </a:ext>
            </a:extLst>
          </p:cNvPr>
          <p:cNvCxnSpPr>
            <a:cxnSpLocks/>
          </p:cNvCxnSpPr>
          <p:nvPr/>
        </p:nvCxnSpPr>
        <p:spPr>
          <a:xfrm flipH="1">
            <a:off x="2066483" y="3222819"/>
            <a:ext cx="1458096" cy="180912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irgkonnektor 185">
            <a:extLst>
              <a:ext uri="{FF2B5EF4-FFF2-40B4-BE49-F238E27FC236}">
                <a16:creationId xmlns:a16="http://schemas.microsoft.com/office/drawing/2014/main" id="{B15FF9EB-F82E-46A7-95F9-7DA83D9CB2F9}"/>
              </a:ext>
            </a:extLst>
          </p:cNvPr>
          <p:cNvCxnSpPr>
            <a:cxnSpLocks/>
          </p:cNvCxnSpPr>
          <p:nvPr/>
        </p:nvCxnSpPr>
        <p:spPr>
          <a:xfrm flipH="1" flipV="1">
            <a:off x="1713223" y="1396141"/>
            <a:ext cx="2615540" cy="2751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Content Placeholder 2">
            <a:extLst>
              <a:ext uri="{FF2B5EF4-FFF2-40B4-BE49-F238E27FC236}">
                <a16:creationId xmlns:a16="http://schemas.microsoft.com/office/drawing/2014/main" id="{81C1D8CA-DE45-4E03-89CD-9ADE80F2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795" y="1587031"/>
            <a:ext cx="3381395" cy="309006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Tipptehnoloogia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Nutiseadmed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Sotsiaalmeedia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Videomängud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Iseautod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Laiskus</a:t>
            </a:r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r>
              <a:rPr lang="en-US" dirty="0" err="1">
                <a:solidFill>
                  <a:srgbClr val="00B050"/>
                </a:solidFill>
              </a:rPr>
              <a:t>Hiina</a:t>
            </a:r>
            <a:r>
              <a:rPr lang="en-US" dirty="0">
                <a:solidFill>
                  <a:srgbClr val="00B050"/>
                </a:solidFill>
              </a:rPr>
              <a:t>..</a:t>
            </a:r>
          </a:p>
          <a:p>
            <a:r>
              <a:rPr lang="en-US" dirty="0" err="1">
                <a:solidFill>
                  <a:srgbClr val="00B050"/>
                </a:solidFill>
              </a:rPr>
              <a:t>Jne</a:t>
            </a:r>
            <a:r>
              <a:rPr lang="en-US" dirty="0">
                <a:solidFill>
                  <a:srgbClr val="00B050"/>
                </a:solidFill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4349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Rühm 35">
            <a:extLst>
              <a:ext uri="{FF2B5EF4-FFF2-40B4-BE49-F238E27FC236}">
                <a16:creationId xmlns:a16="http://schemas.microsoft.com/office/drawing/2014/main" id="{FC3A36E6-67E2-4C8E-899D-145A37B6D55C}"/>
              </a:ext>
            </a:extLst>
          </p:cNvPr>
          <p:cNvGrpSpPr/>
          <p:nvPr/>
        </p:nvGrpSpPr>
        <p:grpSpPr>
          <a:xfrm>
            <a:off x="5970633" y="2109563"/>
            <a:ext cx="901209" cy="584775"/>
            <a:chOff x="4446632" y="2109562"/>
            <a:chExt cx="901209" cy="584775"/>
          </a:xfrm>
        </p:grpSpPr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0BCCDC4E-FDDD-4FDE-B288-345889560345}"/>
                </a:ext>
              </a:extLst>
            </p:cNvPr>
            <p:cNvSpPr txBox="1"/>
            <p:nvPr/>
          </p:nvSpPr>
          <p:spPr>
            <a:xfrm>
              <a:off x="4446632" y="2109562"/>
              <a:ext cx="901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Raadio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-</a:t>
              </a:r>
            </a:p>
            <a:p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side</a:t>
              </a:r>
            </a:p>
          </p:txBody>
        </p:sp>
        <p:pic>
          <p:nvPicPr>
            <p:cNvPr id="191" name="Pilt 190">
              <a:extLst>
                <a:ext uri="{FF2B5EF4-FFF2-40B4-BE49-F238E27FC236}">
                  <a16:creationId xmlns:a16="http://schemas.microsoft.com/office/drawing/2014/main" id="{15169FED-34AA-4E41-965C-2A557582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3950" y="2366134"/>
              <a:ext cx="181134" cy="26090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Elektroonikapüramiid</a:t>
            </a:r>
            <a:r>
              <a:rPr lang="en-US" dirty="0"/>
              <a:t>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795" y="1587031"/>
            <a:ext cx="3381395" cy="309006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Tipptehnoloogia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Nutiseadmed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Sotsiaalmeedia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Videomängud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Iseautod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Laiskus</a:t>
            </a:r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r>
              <a:rPr lang="en-US" dirty="0" err="1">
                <a:solidFill>
                  <a:srgbClr val="00B050"/>
                </a:solidFill>
              </a:rPr>
              <a:t>Hiina</a:t>
            </a:r>
            <a:r>
              <a:rPr lang="en-US" dirty="0">
                <a:solidFill>
                  <a:srgbClr val="00B050"/>
                </a:solidFill>
              </a:rPr>
              <a:t>..</a:t>
            </a:r>
          </a:p>
          <a:p>
            <a:r>
              <a:rPr lang="en-US" dirty="0" err="1">
                <a:solidFill>
                  <a:srgbClr val="00B050"/>
                </a:solidFill>
              </a:rPr>
              <a:t>Jne</a:t>
            </a:r>
            <a:r>
              <a:rPr lang="en-US" dirty="0">
                <a:solidFill>
                  <a:srgbClr val="00B050"/>
                </a:solidFill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8902A-5261-4D09-ADB2-70F1EC2EDA61}"/>
              </a:ext>
            </a:extLst>
          </p:cNvPr>
          <p:cNvSpPr txBox="1"/>
          <p:nvPr/>
        </p:nvSpPr>
        <p:spPr>
          <a:xfrm>
            <a:off x="9082376" y="6530727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34"/>
                </a:solidFill>
                <a:latin typeface="Arial"/>
              </a:rPr>
              <a:t>© M.J. 2020</a:t>
            </a:r>
          </a:p>
        </p:txBody>
      </p:sp>
      <p:sp>
        <p:nvSpPr>
          <p:cNvPr id="5" name="Võrdkülgne kolmnurk 4">
            <a:extLst>
              <a:ext uri="{FF2B5EF4-FFF2-40B4-BE49-F238E27FC236}">
                <a16:creationId xmlns:a16="http://schemas.microsoft.com/office/drawing/2014/main" id="{C6521648-68ED-4F21-916C-782CB4DD7C6C}"/>
              </a:ext>
            </a:extLst>
          </p:cNvPr>
          <p:cNvSpPr/>
          <p:nvPr/>
        </p:nvSpPr>
        <p:spPr>
          <a:xfrm>
            <a:off x="1713223" y="1418009"/>
            <a:ext cx="8640960" cy="5075892"/>
          </a:xfrm>
          <a:prstGeom prst="triangl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" name="Sirgkonnektor 6">
            <a:extLst>
              <a:ext uri="{FF2B5EF4-FFF2-40B4-BE49-F238E27FC236}">
                <a16:creationId xmlns:a16="http://schemas.microsoft.com/office/drawing/2014/main" id="{01765935-6227-4843-A5CE-791F4E1DA91C}"/>
              </a:ext>
            </a:extLst>
          </p:cNvPr>
          <p:cNvCxnSpPr>
            <a:cxnSpLocks/>
          </p:cNvCxnSpPr>
          <p:nvPr/>
        </p:nvCxnSpPr>
        <p:spPr>
          <a:xfrm>
            <a:off x="2010967" y="6139934"/>
            <a:ext cx="8026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CAF99F-1FF8-4C68-8B50-DD37ADB07AF9}"/>
              </a:ext>
            </a:extLst>
          </p:cNvPr>
          <p:cNvSpPr txBox="1"/>
          <p:nvPr/>
        </p:nvSpPr>
        <p:spPr>
          <a:xfrm>
            <a:off x="2351585" y="6139934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292934"/>
                </a:solidFill>
                <a:latin typeface="Arial"/>
              </a:rPr>
              <a:t>Loodus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: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füüsikalised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suurused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(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jõud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pinge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rõhk,mass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…)   , </a:t>
            </a:r>
            <a:r>
              <a:rPr lang="en-US" b="1" dirty="0" err="1">
                <a:solidFill>
                  <a:srgbClr val="292934"/>
                </a:solidFill>
                <a:latin typeface="Arial"/>
              </a:rPr>
              <a:t>Mõõtmine</a:t>
            </a:r>
            <a:r>
              <a:rPr lang="en-US" b="1" dirty="0">
                <a:solidFill>
                  <a:srgbClr val="292934"/>
                </a:solidFill>
                <a:latin typeface="Arial"/>
              </a:rPr>
              <a:t> !!!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   </a:t>
            </a:r>
          </a:p>
        </p:txBody>
      </p:sp>
      <p:grpSp>
        <p:nvGrpSpPr>
          <p:cNvPr id="6" name="Rühm 5">
            <a:extLst>
              <a:ext uri="{FF2B5EF4-FFF2-40B4-BE49-F238E27FC236}">
                <a16:creationId xmlns:a16="http://schemas.microsoft.com/office/drawing/2014/main" id="{9084F6BC-B7E7-49E9-8CBF-863B3C9AF9DA}"/>
              </a:ext>
            </a:extLst>
          </p:cNvPr>
          <p:cNvGrpSpPr/>
          <p:nvPr/>
        </p:nvGrpSpPr>
        <p:grpSpPr>
          <a:xfrm>
            <a:off x="2260245" y="5770602"/>
            <a:ext cx="7471917" cy="338554"/>
            <a:chOff x="736244" y="5770602"/>
            <a:chExt cx="7471917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77B3AF-D985-498E-988B-E64F4263DCDE}"/>
                </a:ext>
              </a:extLst>
            </p:cNvPr>
            <p:cNvSpPr txBox="1"/>
            <p:nvPr/>
          </p:nvSpPr>
          <p:spPr>
            <a:xfrm>
              <a:off x="736244" y="5770602"/>
              <a:ext cx="7471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Füüsikaseadused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suuruste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</a:t>
              </a:r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omavahelised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</a:t>
              </a:r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seosed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 (Maxwell, Newton, Ohm…..) </a:t>
              </a:r>
            </a:p>
          </p:txBody>
        </p:sp>
        <p:cxnSp>
          <p:nvCxnSpPr>
            <p:cNvPr id="11" name="Sirgkonnektor 10">
              <a:extLst>
                <a:ext uri="{FF2B5EF4-FFF2-40B4-BE49-F238E27FC236}">
                  <a16:creationId xmlns:a16="http://schemas.microsoft.com/office/drawing/2014/main" id="{30E93515-D96E-4B78-A1A6-EAD4184A9F96}"/>
                </a:ext>
              </a:extLst>
            </p:cNvPr>
            <p:cNvCxnSpPr>
              <a:cxnSpLocks/>
            </p:cNvCxnSpPr>
            <p:nvPr/>
          </p:nvCxnSpPr>
          <p:spPr>
            <a:xfrm>
              <a:off x="794422" y="5770602"/>
              <a:ext cx="73779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Rühm 52">
            <a:extLst>
              <a:ext uri="{FF2B5EF4-FFF2-40B4-BE49-F238E27FC236}">
                <a16:creationId xmlns:a16="http://schemas.microsoft.com/office/drawing/2014/main" id="{C7025108-7BF7-4E68-82F7-B6312D15447A}"/>
              </a:ext>
            </a:extLst>
          </p:cNvPr>
          <p:cNvGrpSpPr/>
          <p:nvPr/>
        </p:nvGrpSpPr>
        <p:grpSpPr>
          <a:xfrm>
            <a:off x="2927649" y="4941169"/>
            <a:ext cx="6130391" cy="429323"/>
            <a:chOff x="1403648" y="4941168"/>
            <a:chExt cx="6130391" cy="429323"/>
          </a:xfrm>
        </p:grpSpPr>
        <p:sp>
          <p:nvSpPr>
            <p:cNvPr id="46" name="Võrdkülgne kolmnurk 45">
              <a:extLst>
                <a:ext uri="{FF2B5EF4-FFF2-40B4-BE49-F238E27FC236}">
                  <a16:creationId xmlns:a16="http://schemas.microsoft.com/office/drawing/2014/main" id="{21A7142F-6438-4D0D-A66B-C51BC71F8AC3}"/>
                </a:ext>
              </a:extLst>
            </p:cNvPr>
            <p:cNvSpPr/>
            <p:nvPr/>
          </p:nvSpPr>
          <p:spPr>
            <a:xfrm rot="5400000">
              <a:off x="4572000" y="5033526"/>
              <a:ext cx="360040" cy="244608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4" name="Rühm 13">
              <a:extLst>
                <a:ext uri="{FF2B5EF4-FFF2-40B4-BE49-F238E27FC236}">
                  <a16:creationId xmlns:a16="http://schemas.microsoft.com/office/drawing/2014/main" id="{B4AB60D7-908B-41FB-8545-3880E1940732}"/>
                </a:ext>
              </a:extLst>
            </p:cNvPr>
            <p:cNvGrpSpPr/>
            <p:nvPr/>
          </p:nvGrpSpPr>
          <p:grpSpPr>
            <a:xfrm>
              <a:off x="1403648" y="4941168"/>
              <a:ext cx="6130391" cy="429323"/>
              <a:chOff x="1403648" y="4941168"/>
              <a:chExt cx="6130391" cy="429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F21274-7537-4056-A80D-CD328B684C91}"/>
                  </a:ext>
                </a:extLst>
              </p:cNvPr>
              <p:cNvSpPr txBox="1"/>
              <p:nvPr/>
            </p:nvSpPr>
            <p:spPr>
              <a:xfrm>
                <a:off x="1403648" y="5001159"/>
                <a:ext cx="2749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292934"/>
                    </a:solidFill>
                    <a:latin typeface="Arial"/>
                  </a:rPr>
                  <a:t>Võimendid</a:t>
                </a:r>
                <a:r>
                  <a:rPr lang="en-US" dirty="0">
                    <a:solidFill>
                      <a:srgbClr val="292934"/>
                    </a:solidFill>
                    <a:latin typeface="Arial"/>
                  </a:rPr>
                  <a:t>, </a:t>
                </a:r>
                <a:r>
                  <a:rPr lang="en-US" dirty="0" err="1">
                    <a:solidFill>
                      <a:srgbClr val="292934"/>
                    </a:solidFill>
                    <a:latin typeface="Arial"/>
                  </a:rPr>
                  <a:t>kolmklemmid</a:t>
                </a:r>
                <a:endParaRPr lang="en-US" dirty="0">
                  <a:solidFill>
                    <a:srgbClr val="292934"/>
                  </a:solidFill>
                  <a:latin typeface="Arial"/>
                </a:endParaRPr>
              </a:p>
            </p:txBody>
          </p:sp>
          <p:cxnSp>
            <p:nvCxnSpPr>
              <p:cNvPr id="43" name="Sirgkonnektor 42">
                <a:extLst>
                  <a:ext uri="{FF2B5EF4-FFF2-40B4-BE49-F238E27FC236}">
                    <a16:creationId xmlns:a16="http://schemas.microsoft.com/office/drawing/2014/main" id="{E859AD55-16E5-41B0-B2E1-341962EC1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5367" y="4941168"/>
                <a:ext cx="604867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Rühm 12">
                <a:extLst>
                  <a:ext uri="{FF2B5EF4-FFF2-40B4-BE49-F238E27FC236}">
                    <a16:creationId xmlns:a16="http://schemas.microsoft.com/office/drawing/2014/main" id="{13ECA80D-2443-4E9B-93F7-C3FC3117D5C7}"/>
                  </a:ext>
                </a:extLst>
              </p:cNvPr>
              <p:cNvGrpSpPr/>
              <p:nvPr/>
            </p:nvGrpSpPr>
            <p:grpSpPr>
              <a:xfrm>
                <a:off x="4329252" y="4960445"/>
                <a:ext cx="3019819" cy="388586"/>
                <a:chOff x="4329252" y="4960445"/>
                <a:chExt cx="3019819" cy="388586"/>
              </a:xfrm>
            </p:grpSpPr>
            <p:pic>
              <p:nvPicPr>
                <p:cNvPr id="195" name="Pilt 194">
                  <a:extLst>
                    <a:ext uri="{FF2B5EF4-FFF2-40B4-BE49-F238E27FC236}">
                      <a16:creationId xmlns:a16="http://schemas.microsoft.com/office/drawing/2014/main" id="{A24B9C62-8B96-478C-8689-3126BE3D9D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27497" y="4962008"/>
                  <a:ext cx="521574" cy="387023"/>
                </a:xfrm>
                <a:prstGeom prst="rect">
                  <a:avLst/>
                </a:prstGeom>
              </p:spPr>
            </p:pic>
            <p:cxnSp>
              <p:nvCxnSpPr>
                <p:cNvPr id="47" name="Sirgkonnektor 46">
                  <a:extLst>
                    <a:ext uri="{FF2B5EF4-FFF2-40B4-BE49-F238E27FC236}">
                      <a16:creationId xmlns:a16="http://schemas.microsoft.com/office/drawing/2014/main" id="{3648B05E-8804-43FF-BAB3-CDE57C407B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4324" y="5155830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irgkonnektor 47">
                  <a:extLst>
                    <a:ext uri="{FF2B5EF4-FFF2-40B4-BE49-F238E27FC236}">
                      <a16:creationId xmlns:a16="http://schemas.microsoft.com/office/drawing/2014/main" id="{8A2DAD5D-687C-48A0-BC8E-2268722CB2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29252" y="5157472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9" name="Pilt 48">
                  <a:extLst>
                    <a:ext uri="{FF2B5EF4-FFF2-40B4-BE49-F238E27FC236}">
                      <a16:creationId xmlns:a16="http://schemas.microsoft.com/office/drawing/2014/main" id="{221056DA-E3E7-42B5-9CBC-FF082D701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50921" y="5000199"/>
                  <a:ext cx="247278" cy="334088"/>
                </a:xfrm>
                <a:prstGeom prst="rect">
                  <a:avLst/>
                </a:prstGeom>
              </p:spPr>
            </p:pic>
            <p:pic>
              <p:nvPicPr>
                <p:cNvPr id="50" name="Pilt 49">
                  <a:extLst>
                    <a:ext uri="{FF2B5EF4-FFF2-40B4-BE49-F238E27FC236}">
                      <a16:creationId xmlns:a16="http://schemas.microsoft.com/office/drawing/2014/main" id="{5044E91F-9712-4385-942C-86268D339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11465" y="4960445"/>
                  <a:ext cx="504070" cy="351486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52" name="Sirgkonnektor 51">
            <a:extLst>
              <a:ext uri="{FF2B5EF4-FFF2-40B4-BE49-F238E27FC236}">
                <a16:creationId xmlns:a16="http://schemas.microsoft.com/office/drawing/2014/main" id="{9515D790-7E5C-464A-8F58-063878906745}"/>
              </a:ext>
            </a:extLst>
          </p:cNvPr>
          <p:cNvCxnSpPr>
            <a:cxnSpLocks/>
          </p:cNvCxnSpPr>
          <p:nvPr/>
        </p:nvCxnSpPr>
        <p:spPr>
          <a:xfrm>
            <a:off x="6022737" y="2105960"/>
            <a:ext cx="1259" cy="28352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Rühm 14">
            <a:extLst>
              <a:ext uri="{FF2B5EF4-FFF2-40B4-BE49-F238E27FC236}">
                <a16:creationId xmlns:a16="http://schemas.microsoft.com/office/drawing/2014/main" id="{1B843E8C-C8DB-4A1E-8BE3-4E3735127CB1}"/>
              </a:ext>
            </a:extLst>
          </p:cNvPr>
          <p:cNvGrpSpPr/>
          <p:nvPr/>
        </p:nvGrpSpPr>
        <p:grpSpPr>
          <a:xfrm>
            <a:off x="6013738" y="4187809"/>
            <a:ext cx="2386518" cy="757201"/>
            <a:chOff x="4489738" y="4187808"/>
            <a:chExt cx="2386518" cy="757201"/>
          </a:xfrm>
        </p:grpSpPr>
        <p:pic>
          <p:nvPicPr>
            <p:cNvPr id="55" name="Pilt 54">
              <a:extLst>
                <a:ext uri="{FF2B5EF4-FFF2-40B4-BE49-F238E27FC236}">
                  <a16:creationId xmlns:a16="http://schemas.microsoft.com/office/drawing/2014/main" id="{30EB25A2-C21D-4445-B0C6-CC083436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3352" y="4194481"/>
              <a:ext cx="695992" cy="7313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6C283B-0B0B-40B8-9AB6-A9E6FDAA3401}"/>
                </a:ext>
              </a:extLst>
            </p:cNvPr>
            <p:cNvSpPr txBox="1"/>
            <p:nvPr/>
          </p:nvSpPr>
          <p:spPr>
            <a:xfrm>
              <a:off x="4489738" y="4298678"/>
              <a:ext cx="1518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Operatsioon</a:t>
              </a:r>
              <a:r>
                <a:rPr lang="en-US" dirty="0">
                  <a:solidFill>
                    <a:srgbClr val="292934"/>
                  </a:solidFill>
                  <a:latin typeface="Arial"/>
                </a:rPr>
                <a:t>-</a:t>
              </a:r>
            </a:p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võimendi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cxnSp>
          <p:nvCxnSpPr>
            <p:cNvPr id="56" name="Sirgkonnektor 55">
              <a:extLst>
                <a:ext uri="{FF2B5EF4-FFF2-40B4-BE49-F238E27FC236}">
                  <a16:creationId xmlns:a16="http://schemas.microsoft.com/office/drawing/2014/main" id="{D6F05BC0-8E3D-4462-94C7-033D8BB28FDE}"/>
                </a:ext>
              </a:extLst>
            </p:cNvPr>
            <p:cNvCxnSpPr>
              <a:cxnSpLocks/>
            </p:cNvCxnSpPr>
            <p:nvPr/>
          </p:nvCxnSpPr>
          <p:spPr>
            <a:xfrm>
              <a:off x="4509703" y="4187808"/>
              <a:ext cx="23665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Rühm 36">
            <a:extLst>
              <a:ext uri="{FF2B5EF4-FFF2-40B4-BE49-F238E27FC236}">
                <a16:creationId xmlns:a16="http://schemas.microsoft.com/office/drawing/2014/main" id="{D6504EB8-99C2-4ADB-B26F-AD29FAA21CD6}"/>
              </a:ext>
            </a:extLst>
          </p:cNvPr>
          <p:cNvGrpSpPr/>
          <p:nvPr/>
        </p:nvGrpSpPr>
        <p:grpSpPr>
          <a:xfrm>
            <a:off x="3298880" y="4548494"/>
            <a:ext cx="2714859" cy="377287"/>
            <a:chOff x="1774879" y="4548493"/>
            <a:chExt cx="2714859" cy="377287"/>
          </a:xfrm>
        </p:grpSpPr>
        <p:pic>
          <p:nvPicPr>
            <p:cNvPr id="63" name="Pilt 62">
              <a:extLst>
                <a:ext uri="{FF2B5EF4-FFF2-40B4-BE49-F238E27FC236}">
                  <a16:creationId xmlns:a16="http://schemas.microsoft.com/office/drawing/2014/main" id="{7FE72AE9-FF6A-4373-9C9F-3863CAE4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37455" y="4637061"/>
              <a:ext cx="437972" cy="23092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C6A631A-FAFE-47A6-B54F-98A2F7F4D094}"/>
                </a:ext>
              </a:extLst>
            </p:cNvPr>
            <p:cNvSpPr txBox="1"/>
            <p:nvPr/>
          </p:nvSpPr>
          <p:spPr>
            <a:xfrm>
              <a:off x="1774879" y="4556448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Lihtloogika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pic>
          <p:nvPicPr>
            <p:cNvPr id="62" name="Pilt 61">
              <a:extLst>
                <a:ext uri="{FF2B5EF4-FFF2-40B4-BE49-F238E27FC236}">
                  <a16:creationId xmlns:a16="http://schemas.microsoft.com/office/drawing/2014/main" id="{F7B3652E-AA08-4489-80F4-2920FE02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35150" y="4630249"/>
              <a:ext cx="494352" cy="242450"/>
            </a:xfrm>
            <a:prstGeom prst="rect">
              <a:avLst/>
            </a:prstGeom>
          </p:spPr>
        </p:pic>
        <p:pic>
          <p:nvPicPr>
            <p:cNvPr id="64" name="Pilt 63">
              <a:extLst>
                <a:ext uri="{FF2B5EF4-FFF2-40B4-BE49-F238E27FC236}">
                  <a16:creationId xmlns:a16="http://schemas.microsoft.com/office/drawing/2014/main" id="{22BC9671-F46C-4AE0-9408-04BDEA6B1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00668" y="4641176"/>
              <a:ext cx="478816" cy="230929"/>
            </a:xfrm>
            <a:prstGeom prst="rect">
              <a:avLst/>
            </a:prstGeom>
          </p:spPr>
        </p:pic>
        <p:cxnSp>
          <p:nvCxnSpPr>
            <p:cNvPr id="65" name="Sirgkonnektor 64">
              <a:extLst>
                <a:ext uri="{FF2B5EF4-FFF2-40B4-BE49-F238E27FC236}">
                  <a16:creationId xmlns:a16="http://schemas.microsoft.com/office/drawing/2014/main" id="{0AB2F848-656E-4605-AF11-DFC12E949D8D}"/>
                </a:ext>
              </a:extLst>
            </p:cNvPr>
            <p:cNvCxnSpPr>
              <a:cxnSpLocks/>
            </p:cNvCxnSpPr>
            <p:nvPr/>
          </p:nvCxnSpPr>
          <p:spPr>
            <a:xfrm>
              <a:off x="1835696" y="4548493"/>
              <a:ext cx="26540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Rühm 39">
            <a:extLst>
              <a:ext uri="{FF2B5EF4-FFF2-40B4-BE49-F238E27FC236}">
                <a16:creationId xmlns:a16="http://schemas.microsoft.com/office/drawing/2014/main" id="{68D682CA-28F5-4818-AED4-02C38B97311A}"/>
              </a:ext>
            </a:extLst>
          </p:cNvPr>
          <p:cNvGrpSpPr/>
          <p:nvPr/>
        </p:nvGrpSpPr>
        <p:grpSpPr>
          <a:xfrm>
            <a:off x="3768240" y="3899050"/>
            <a:ext cx="2241384" cy="646331"/>
            <a:chOff x="2230147" y="3900027"/>
            <a:chExt cx="2241384" cy="64633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4723DF-2B19-4370-A10B-DCEBE04AD1A2}"/>
                </a:ext>
              </a:extLst>
            </p:cNvPr>
            <p:cNvSpPr txBox="1"/>
            <p:nvPr/>
          </p:nvSpPr>
          <p:spPr>
            <a:xfrm>
              <a:off x="2230147" y="3900027"/>
              <a:ext cx="1415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Loogika</a:t>
              </a:r>
              <a:r>
                <a:rPr lang="en-US" dirty="0">
                  <a:solidFill>
                    <a:srgbClr val="292934"/>
                  </a:solidFill>
                  <a:latin typeface="Arial"/>
                </a:rPr>
                <a:t>-</a:t>
              </a:r>
            </a:p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funktsioonid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grpSp>
          <p:nvGrpSpPr>
            <p:cNvPr id="38" name="Rühm 37">
              <a:extLst>
                <a:ext uri="{FF2B5EF4-FFF2-40B4-BE49-F238E27FC236}">
                  <a16:creationId xmlns:a16="http://schemas.microsoft.com/office/drawing/2014/main" id="{5E7A0925-2951-4D14-AA50-47585B0CBEAF}"/>
                </a:ext>
              </a:extLst>
            </p:cNvPr>
            <p:cNvGrpSpPr/>
            <p:nvPr/>
          </p:nvGrpSpPr>
          <p:grpSpPr>
            <a:xfrm>
              <a:off x="3646637" y="4114250"/>
              <a:ext cx="792416" cy="355279"/>
              <a:chOff x="3646637" y="4114250"/>
              <a:chExt cx="792416" cy="355279"/>
            </a:xfrm>
          </p:grpSpPr>
          <p:sp>
            <p:nvSpPr>
              <p:cNvPr id="68" name="Ristkülik 67">
                <a:extLst>
                  <a:ext uri="{FF2B5EF4-FFF2-40B4-BE49-F238E27FC236}">
                    <a16:creationId xmlns:a16="http://schemas.microsoft.com/office/drawing/2014/main" id="{C2EC7895-A7BC-4A60-8FE9-633F54C27605}"/>
                  </a:ext>
                </a:extLst>
              </p:cNvPr>
              <p:cNvSpPr/>
              <p:nvPr/>
            </p:nvSpPr>
            <p:spPr>
              <a:xfrm>
                <a:off x="3875025" y="4114250"/>
                <a:ext cx="334715" cy="3552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9" name="Sirgkonnektor 68">
                <a:extLst>
                  <a:ext uri="{FF2B5EF4-FFF2-40B4-BE49-F238E27FC236}">
                    <a16:creationId xmlns:a16="http://schemas.microsoft.com/office/drawing/2014/main" id="{E979BC0F-92EB-4C10-B7BC-05D0D070D8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9450" y="4162842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irgkonnektor 70">
                <a:extLst>
                  <a:ext uri="{FF2B5EF4-FFF2-40B4-BE49-F238E27FC236}">
                    <a16:creationId xmlns:a16="http://schemas.microsoft.com/office/drawing/2014/main" id="{40206179-69D4-45A8-A610-22132D7B8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9450" y="4363568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irgkonnektor 71">
                <a:extLst>
                  <a:ext uri="{FF2B5EF4-FFF2-40B4-BE49-F238E27FC236}">
                    <a16:creationId xmlns:a16="http://schemas.microsoft.com/office/drawing/2014/main" id="{10CC1E13-020A-4AA9-82F9-C24163FA17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9449" y="4272269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irgkonnektor 72">
                <a:extLst>
                  <a:ext uri="{FF2B5EF4-FFF2-40B4-BE49-F238E27FC236}">
                    <a16:creationId xmlns:a16="http://schemas.microsoft.com/office/drawing/2014/main" id="{539EB89C-6535-4C5F-A359-8EE1D82650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637" y="4363568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irgkonnektor 73">
                <a:extLst>
                  <a:ext uri="{FF2B5EF4-FFF2-40B4-BE49-F238E27FC236}">
                    <a16:creationId xmlns:a16="http://schemas.microsoft.com/office/drawing/2014/main" id="{BBE7B905-ABE6-40C2-86FE-880B6530A9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638" y="4178594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irgkonnektor 74">
                <a:extLst>
                  <a:ext uri="{FF2B5EF4-FFF2-40B4-BE49-F238E27FC236}">
                    <a16:creationId xmlns:a16="http://schemas.microsoft.com/office/drawing/2014/main" id="{92B58329-937F-4323-9A25-21942A334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637" y="4276347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441713B-FD6F-4355-80AC-CE65B7DEDF4F}"/>
                  </a:ext>
                </a:extLst>
              </p:cNvPr>
              <p:cNvSpPr txBox="1"/>
              <p:nvPr/>
            </p:nvSpPr>
            <p:spPr>
              <a:xfrm>
                <a:off x="3821185" y="4114652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92934"/>
                    </a:solidFill>
                    <a:latin typeface="Arial"/>
                  </a:rPr>
                  <a:t>f(x)</a:t>
                </a:r>
              </a:p>
            </p:txBody>
          </p:sp>
        </p:grpSp>
        <p:cxnSp>
          <p:nvCxnSpPr>
            <p:cNvPr id="77" name="Sirgkonnektor 76">
              <a:extLst>
                <a:ext uri="{FF2B5EF4-FFF2-40B4-BE49-F238E27FC236}">
                  <a16:creationId xmlns:a16="http://schemas.microsoft.com/office/drawing/2014/main" id="{39BEF7ED-ECED-465A-B9FE-439C533956D4}"/>
                </a:ext>
              </a:extLst>
            </p:cNvPr>
            <p:cNvCxnSpPr>
              <a:cxnSpLocks/>
            </p:cNvCxnSpPr>
            <p:nvPr/>
          </p:nvCxnSpPr>
          <p:spPr>
            <a:xfrm>
              <a:off x="2339752" y="3972627"/>
              <a:ext cx="21317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Rühm 43">
            <a:extLst>
              <a:ext uri="{FF2B5EF4-FFF2-40B4-BE49-F238E27FC236}">
                <a16:creationId xmlns:a16="http://schemas.microsoft.com/office/drawing/2014/main" id="{1310FDB1-FAF2-406E-9F6D-AB61E783634B}"/>
              </a:ext>
            </a:extLst>
          </p:cNvPr>
          <p:cNvGrpSpPr/>
          <p:nvPr/>
        </p:nvGrpSpPr>
        <p:grpSpPr>
          <a:xfrm>
            <a:off x="3999409" y="3068960"/>
            <a:ext cx="2034294" cy="919828"/>
            <a:chOff x="2475409" y="3068960"/>
            <a:chExt cx="2034294" cy="91982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372626C-4716-407B-9240-0FF753D9318E}"/>
                </a:ext>
              </a:extLst>
            </p:cNvPr>
            <p:cNvSpPr txBox="1"/>
            <p:nvPr/>
          </p:nvSpPr>
          <p:spPr>
            <a:xfrm>
              <a:off x="2475409" y="3465568"/>
              <a:ext cx="2004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   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Loogika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ja 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aja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</a:t>
              </a:r>
            </a:p>
            <a:p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funksioonid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(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automaat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)</a:t>
              </a:r>
            </a:p>
          </p:txBody>
        </p:sp>
        <p:grpSp>
          <p:nvGrpSpPr>
            <p:cNvPr id="42" name="Rühm 41">
              <a:extLst>
                <a:ext uri="{FF2B5EF4-FFF2-40B4-BE49-F238E27FC236}">
                  <a16:creationId xmlns:a16="http://schemas.microsoft.com/office/drawing/2014/main" id="{D16FEE9E-5673-42C4-A139-F360457426AC}"/>
                </a:ext>
              </a:extLst>
            </p:cNvPr>
            <p:cNvGrpSpPr/>
            <p:nvPr/>
          </p:nvGrpSpPr>
          <p:grpSpPr>
            <a:xfrm>
              <a:off x="3166755" y="3123813"/>
              <a:ext cx="1008447" cy="395475"/>
              <a:chOff x="3166755" y="3123813"/>
              <a:chExt cx="1008447" cy="395475"/>
            </a:xfrm>
          </p:grpSpPr>
          <p:sp>
            <p:nvSpPr>
              <p:cNvPr id="80" name="Ristkülik 79">
                <a:extLst>
                  <a:ext uri="{FF2B5EF4-FFF2-40B4-BE49-F238E27FC236}">
                    <a16:creationId xmlns:a16="http://schemas.microsoft.com/office/drawing/2014/main" id="{60E57F31-61B2-4D39-9620-05ADF61402F2}"/>
                  </a:ext>
                </a:extLst>
              </p:cNvPr>
              <p:cNvSpPr/>
              <p:nvPr/>
            </p:nvSpPr>
            <p:spPr>
              <a:xfrm>
                <a:off x="3395143" y="3123813"/>
                <a:ext cx="334715" cy="3552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1" name="Sirgkonnektor 80">
                <a:extLst>
                  <a:ext uri="{FF2B5EF4-FFF2-40B4-BE49-F238E27FC236}">
                    <a16:creationId xmlns:a16="http://schemas.microsoft.com/office/drawing/2014/main" id="{65B62A26-AF12-4266-AEA6-0129966CE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568" y="3172405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irgkonnektor 81">
                <a:extLst>
                  <a:ext uri="{FF2B5EF4-FFF2-40B4-BE49-F238E27FC236}">
                    <a16:creationId xmlns:a16="http://schemas.microsoft.com/office/drawing/2014/main" id="{A0EEABA2-FD8D-4441-A3E4-81A95732E8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568" y="3373131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irgkonnektor 82">
                <a:extLst>
                  <a:ext uri="{FF2B5EF4-FFF2-40B4-BE49-F238E27FC236}">
                    <a16:creationId xmlns:a16="http://schemas.microsoft.com/office/drawing/2014/main" id="{74AE5154-80BF-4AA7-BB56-6E0A6A30E0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567" y="3281832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irgkonnektor 83">
                <a:extLst>
                  <a:ext uri="{FF2B5EF4-FFF2-40B4-BE49-F238E27FC236}">
                    <a16:creationId xmlns:a16="http://schemas.microsoft.com/office/drawing/2014/main" id="{EA280108-3C2A-4980-90CA-173FDEE21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6755" y="3373131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irgkonnektor 84">
                <a:extLst>
                  <a:ext uri="{FF2B5EF4-FFF2-40B4-BE49-F238E27FC236}">
                    <a16:creationId xmlns:a16="http://schemas.microsoft.com/office/drawing/2014/main" id="{B3134D44-0939-4B31-9EA3-48B9D9C504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6756" y="3188157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irgkonnektor 85">
                <a:extLst>
                  <a:ext uri="{FF2B5EF4-FFF2-40B4-BE49-F238E27FC236}">
                    <a16:creationId xmlns:a16="http://schemas.microsoft.com/office/drawing/2014/main" id="{B4641B93-F3C1-4EE2-B344-1A1FC5FC3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6755" y="3285910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E449C95-E316-443C-B4EF-B0714F5EC681}"/>
                  </a:ext>
                </a:extLst>
              </p:cNvPr>
              <p:cNvSpPr txBox="1"/>
              <p:nvPr/>
            </p:nvSpPr>
            <p:spPr>
              <a:xfrm>
                <a:off x="3341514" y="3123813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92934"/>
                    </a:solidFill>
                    <a:latin typeface="Arial"/>
                  </a:rPr>
                  <a:t>f(x)</a:t>
                </a:r>
              </a:p>
            </p:txBody>
          </p:sp>
          <p:cxnSp>
            <p:nvCxnSpPr>
              <p:cNvPr id="88" name="Sirgkonnektor 87">
                <a:extLst>
                  <a:ext uri="{FF2B5EF4-FFF2-40B4-BE49-F238E27FC236}">
                    <a16:creationId xmlns:a16="http://schemas.microsoft.com/office/drawing/2014/main" id="{44AA6C4F-83C6-4122-B101-FA4FF6DD19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3490" y="3513769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irgkonnektor 89">
                <a:extLst>
                  <a:ext uri="{FF2B5EF4-FFF2-40B4-BE49-F238E27FC236}">
                    <a16:creationId xmlns:a16="http://schemas.microsoft.com/office/drawing/2014/main" id="{EE83EA8B-BB34-4773-BEC7-3C1FB78F4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9549" y="3433377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irgkonnektor 90">
                <a:extLst>
                  <a:ext uri="{FF2B5EF4-FFF2-40B4-BE49-F238E27FC236}">
                    <a16:creationId xmlns:a16="http://schemas.microsoft.com/office/drawing/2014/main" id="{F633E1E8-9AC0-4997-B051-F18242C583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9549" y="3433377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irgkonnektor 92">
                <a:extLst>
                  <a:ext uri="{FF2B5EF4-FFF2-40B4-BE49-F238E27FC236}">
                    <a16:creationId xmlns:a16="http://schemas.microsoft.com/office/drawing/2014/main" id="{1800D49F-0F84-49EC-9003-9A9FC11194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7727" y="3433377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irgkonnektor 93">
                <a:extLst>
                  <a:ext uri="{FF2B5EF4-FFF2-40B4-BE49-F238E27FC236}">
                    <a16:creationId xmlns:a16="http://schemas.microsoft.com/office/drawing/2014/main" id="{A47199C8-60CB-4A24-B784-AF5F79F79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4609" y="3519288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irgkonnektor 94">
                <a:extLst>
                  <a:ext uri="{FF2B5EF4-FFF2-40B4-BE49-F238E27FC236}">
                    <a16:creationId xmlns:a16="http://schemas.microsoft.com/office/drawing/2014/main" id="{1199CFF7-A7B4-44B7-83AA-AA7166382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668" y="3438896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irgkonnektor 95">
                <a:extLst>
                  <a:ext uri="{FF2B5EF4-FFF2-40B4-BE49-F238E27FC236}">
                    <a16:creationId xmlns:a16="http://schemas.microsoft.com/office/drawing/2014/main" id="{6677952E-70E8-460A-B683-2D2FEEDA55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00668" y="3438896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irgkonnektor 96">
                <a:extLst>
                  <a:ext uri="{FF2B5EF4-FFF2-40B4-BE49-F238E27FC236}">
                    <a16:creationId xmlns:a16="http://schemas.microsoft.com/office/drawing/2014/main" id="{51ADDF82-FD9B-4588-A3ED-5C59319704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8846" y="3438896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irgkonnektor 105">
                <a:extLst>
                  <a:ext uri="{FF2B5EF4-FFF2-40B4-BE49-F238E27FC236}">
                    <a16:creationId xmlns:a16="http://schemas.microsoft.com/office/drawing/2014/main" id="{378E8CC1-B067-433A-BF9A-8F3436DA6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8846" y="3513769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irgkonnektor 106">
                <a:extLst>
                  <a:ext uri="{FF2B5EF4-FFF2-40B4-BE49-F238E27FC236}">
                    <a16:creationId xmlns:a16="http://schemas.microsoft.com/office/drawing/2014/main" id="{46BD9C3B-20C0-4EC1-A3F3-2968D821A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7024" y="3434326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irgkonnektor 107">
                <a:extLst>
                  <a:ext uri="{FF2B5EF4-FFF2-40B4-BE49-F238E27FC236}">
                    <a16:creationId xmlns:a16="http://schemas.microsoft.com/office/drawing/2014/main" id="{FCB9CFE6-0DAE-4097-A679-2BAA00FDD6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17187" y="3433377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irgkonnektor 108">
                <a:extLst>
                  <a:ext uri="{FF2B5EF4-FFF2-40B4-BE49-F238E27FC236}">
                    <a16:creationId xmlns:a16="http://schemas.microsoft.com/office/drawing/2014/main" id="{8FBD6C70-8C04-442A-B8C0-21C2439E8B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75202" y="3436670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Sirgkonnektor 114">
              <a:extLst>
                <a:ext uri="{FF2B5EF4-FFF2-40B4-BE49-F238E27FC236}">
                  <a16:creationId xmlns:a16="http://schemas.microsoft.com/office/drawing/2014/main" id="{45923715-A499-44CB-9632-BCED348FDFE6}"/>
                </a:ext>
              </a:extLst>
            </p:cNvPr>
            <p:cNvCxnSpPr>
              <a:cxnSpLocks/>
            </p:cNvCxnSpPr>
            <p:nvPr/>
          </p:nvCxnSpPr>
          <p:spPr>
            <a:xfrm>
              <a:off x="3135049" y="3068960"/>
              <a:ext cx="13746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Rühm 44">
            <a:extLst>
              <a:ext uri="{FF2B5EF4-FFF2-40B4-BE49-F238E27FC236}">
                <a16:creationId xmlns:a16="http://schemas.microsoft.com/office/drawing/2014/main" id="{90A2413B-1AF5-43B8-8FFA-F46111A041AF}"/>
              </a:ext>
            </a:extLst>
          </p:cNvPr>
          <p:cNvGrpSpPr/>
          <p:nvPr/>
        </p:nvGrpSpPr>
        <p:grpSpPr>
          <a:xfrm>
            <a:off x="4670646" y="2644204"/>
            <a:ext cx="1602130" cy="430887"/>
            <a:chOff x="3146646" y="2644203"/>
            <a:chExt cx="1602130" cy="43088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1BC0A38-A605-49CF-9BD6-37530DD44FB4}"/>
                </a:ext>
              </a:extLst>
            </p:cNvPr>
            <p:cNvSpPr txBox="1"/>
            <p:nvPr/>
          </p:nvSpPr>
          <p:spPr>
            <a:xfrm>
              <a:off x="3146646" y="2644203"/>
              <a:ext cx="1602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292934"/>
                  </a:solidFill>
                  <a:latin typeface="Arial"/>
                </a:rPr>
                <a:t>     </a:t>
              </a:r>
              <a:r>
                <a:rPr lang="en-US" sz="1050" dirty="0" err="1">
                  <a:solidFill>
                    <a:srgbClr val="292934"/>
                  </a:solidFill>
                  <a:latin typeface="Arial"/>
                </a:rPr>
                <a:t>Programmeeritav</a:t>
              </a:r>
              <a:endParaRPr lang="en-US" sz="1050" dirty="0">
                <a:solidFill>
                  <a:srgbClr val="292934"/>
                </a:solidFill>
                <a:latin typeface="Arial"/>
              </a:endParaRPr>
            </a:p>
            <a:p>
              <a:r>
                <a:rPr lang="en-US" sz="1000" dirty="0" err="1">
                  <a:solidFill>
                    <a:srgbClr val="292934"/>
                  </a:solidFill>
                  <a:latin typeface="Arial"/>
                </a:rPr>
                <a:t>automaat</a:t>
              </a:r>
              <a:r>
                <a:rPr lang="en-US" sz="1000" dirty="0">
                  <a:solidFill>
                    <a:srgbClr val="292934"/>
                  </a:solidFill>
                  <a:latin typeface="Arial"/>
                </a:rPr>
                <a:t>(</a:t>
              </a:r>
              <a:r>
                <a:rPr lang="en-US" sz="1000" b="1" dirty="0" err="1">
                  <a:solidFill>
                    <a:srgbClr val="292934"/>
                  </a:solidFill>
                  <a:latin typeface="Arial"/>
                </a:rPr>
                <a:t>arvuti</a:t>
              </a:r>
              <a:r>
                <a:rPr lang="en-US" sz="1000" dirty="0" err="1">
                  <a:solidFill>
                    <a:srgbClr val="292934"/>
                  </a:solidFill>
                  <a:latin typeface="Arial"/>
                </a:rPr>
                <a:t>,ASM</a:t>
              </a:r>
              <a:r>
                <a:rPr lang="en-US" sz="1000" dirty="0">
                  <a:solidFill>
                    <a:srgbClr val="292934"/>
                  </a:solidFill>
                  <a:latin typeface="Arial"/>
                </a:rPr>
                <a:t>)</a:t>
              </a:r>
            </a:p>
          </p:txBody>
        </p:sp>
        <p:cxnSp>
          <p:nvCxnSpPr>
            <p:cNvPr id="120" name="Sirgkonnektor 119">
              <a:extLst>
                <a:ext uri="{FF2B5EF4-FFF2-40B4-BE49-F238E27FC236}">
                  <a16:creationId xmlns:a16="http://schemas.microsoft.com/office/drawing/2014/main" id="{0DF93BD7-FF62-427B-9CC9-5DC68D416796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46" y="2644203"/>
              <a:ext cx="102254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Rühm 50">
            <a:extLst>
              <a:ext uri="{FF2B5EF4-FFF2-40B4-BE49-F238E27FC236}">
                <a16:creationId xmlns:a16="http://schemas.microsoft.com/office/drawing/2014/main" id="{FE7861E4-9CE7-4DDF-B8B1-5679949A5D87}"/>
              </a:ext>
            </a:extLst>
          </p:cNvPr>
          <p:cNvGrpSpPr/>
          <p:nvPr/>
        </p:nvGrpSpPr>
        <p:grpSpPr>
          <a:xfrm>
            <a:off x="5033382" y="2387123"/>
            <a:ext cx="1132041" cy="276999"/>
            <a:chOff x="3509381" y="2387122"/>
            <a:chExt cx="1132041" cy="276999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D1F0C39-2973-4BED-A816-1D6BE8962D0E}"/>
                </a:ext>
              </a:extLst>
            </p:cNvPr>
            <p:cNvSpPr txBox="1"/>
            <p:nvPr/>
          </p:nvSpPr>
          <p:spPr>
            <a:xfrm>
              <a:off x="3509381" y="2387122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292934"/>
                  </a:solidFill>
                  <a:latin typeface="Arial"/>
                </a:rPr>
                <a:t>  </a:t>
              </a:r>
              <a:r>
                <a:rPr lang="en-US" sz="1200" dirty="0" err="1">
                  <a:solidFill>
                    <a:srgbClr val="292934"/>
                  </a:solidFill>
                  <a:latin typeface="Arial"/>
                </a:rPr>
                <a:t>Kõrgkeeled</a:t>
              </a:r>
              <a:r>
                <a:rPr lang="en-US" sz="1200" dirty="0">
                  <a:solidFill>
                    <a:srgbClr val="292934"/>
                  </a:solidFill>
                  <a:latin typeface="Arial"/>
                </a:rPr>
                <a:t>  </a:t>
              </a:r>
            </a:p>
          </p:txBody>
        </p:sp>
        <p:cxnSp>
          <p:nvCxnSpPr>
            <p:cNvPr id="124" name="Sirgkonnektor 123">
              <a:extLst>
                <a:ext uri="{FF2B5EF4-FFF2-40B4-BE49-F238E27FC236}">
                  <a16:creationId xmlns:a16="http://schemas.microsoft.com/office/drawing/2014/main" id="{3916D30A-9271-408A-91F3-EAAA1F0F227D}"/>
                </a:ext>
              </a:extLst>
            </p:cNvPr>
            <p:cNvCxnSpPr>
              <a:cxnSpLocks/>
            </p:cNvCxnSpPr>
            <p:nvPr/>
          </p:nvCxnSpPr>
          <p:spPr>
            <a:xfrm>
              <a:off x="3695212" y="2403311"/>
              <a:ext cx="81449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3623A93A-61E9-4383-B0E0-3CD9DCB58F64}"/>
              </a:ext>
            </a:extLst>
          </p:cNvPr>
          <p:cNvSpPr txBox="1"/>
          <p:nvPr/>
        </p:nvSpPr>
        <p:spPr>
          <a:xfrm>
            <a:off x="5263568" y="2095935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2934"/>
                </a:solidFill>
                <a:latin typeface="Arial"/>
              </a:rPr>
              <a:t>Opsüs</a:t>
            </a:r>
            <a:endParaRPr lang="en-US" sz="1600" dirty="0">
              <a:solidFill>
                <a:srgbClr val="292934"/>
              </a:solidFill>
              <a:latin typeface="Arial"/>
            </a:endParaRPr>
          </a:p>
        </p:txBody>
      </p:sp>
      <p:cxnSp>
        <p:nvCxnSpPr>
          <p:cNvPr id="130" name="Sirgkonnektor 129">
            <a:extLst>
              <a:ext uri="{FF2B5EF4-FFF2-40B4-BE49-F238E27FC236}">
                <a16:creationId xmlns:a16="http://schemas.microsoft.com/office/drawing/2014/main" id="{5E378439-040C-4778-A74A-4846C820F7E7}"/>
              </a:ext>
            </a:extLst>
          </p:cNvPr>
          <p:cNvCxnSpPr>
            <a:cxnSpLocks/>
          </p:cNvCxnSpPr>
          <p:nvPr/>
        </p:nvCxnSpPr>
        <p:spPr>
          <a:xfrm>
            <a:off x="5449752" y="2105960"/>
            <a:ext cx="1150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Rühm 18">
            <a:extLst>
              <a:ext uri="{FF2B5EF4-FFF2-40B4-BE49-F238E27FC236}">
                <a16:creationId xmlns:a16="http://schemas.microsoft.com/office/drawing/2014/main" id="{5B7EC5FB-0236-4586-B176-4C786D71756B}"/>
              </a:ext>
            </a:extLst>
          </p:cNvPr>
          <p:cNvGrpSpPr/>
          <p:nvPr/>
        </p:nvGrpSpPr>
        <p:grpSpPr>
          <a:xfrm>
            <a:off x="5995531" y="3631501"/>
            <a:ext cx="1996122" cy="534032"/>
            <a:chOff x="4471531" y="3631501"/>
            <a:chExt cx="1996122" cy="53403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2CCE97A-FEDC-4DD1-9A14-DF583A495170}"/>
                </a:ext>
              </a:extLst>
            </p:cNvPr>
            <p:cNvSpPr txBox="1"/>
            <p:nvPr/>
          </p:nvSpPr>
          <p:spPr>
            <a:xfrm>
              <a:off x="4471531" y="3642313"/>
              <a:ext cx="1718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Generaatorid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filtrid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sz="1200" dirty="0" err="1">
                  <a:solidFill>
                    <a:srgbClr val="292934"/>
                  </a:solidFill>
                  <a:latin typeface="Arial"/>
                </a:rPr>
                <a:t>analoogarvuti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</a:t>
              </a:r>
            </a:p>
          </p:txBody>
        </p:sp>
        <p:pic>
          <p:nvPicPr>
            <p:cNvPr id="60" name="Pilt 59">
              <a:extLst>
                <a:ext uri="{FF2B5EF4-FFF2-40B4-BE49-F238E27FC236}">
                  <a16:creationId xmlns:a16="http://schemas.microsoft.com/office/drawing/2014/main" id="{0DC5299A-0946-4A52-9190-E5CC7D9D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64365" y="3752639"/>
              <a:ext cx="503288" cy="400617"/>
            </a:xfrm>
            <a:prstGeom prst="rect">
              <a:avLst/>
            </a:prstGeom>
          </p:spPr>
        </p:pic>
        <p:cxnSp>
          <p:nvCxnSpPr>
            <p:cNvPr id="134" name="Sirgkonnektor 133">
              <a:extLst>
                <a:ext uri="{FF2B5EF4-FFF2-40B4-BE49-F238E27FC236}">
                  <a16:creationId xmlns:a16="http://schemas.microsoft.com/office/drawing/2014/main" id="{F576A0F0-648C-4416-8967-F088BB537AE3}"/>
                </a:ext>
              </a:extLst>
            </p:cNvPr>
            <p:cNvCxnSpPr>
              <a:cxnSpLocks/>
            </p:cNvCxnSpPr>
            <p:nvPr/>
          </p:nvCxnSpPr>
          <p:spPr>
            <a:xfrm>
              <a:off x="4509703" y="3631501"/>
              <a:ext cx="18887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7DF932D3-C51C-4F64-940E-D5D3B1322C66}"/>
              </a:ext>
            </a:extLst>
          </p:cNvPr>
          <p:cNvSpPr txBox="1"/>
          <p:nvPr/>
        </p:nvSpPr>
        <p:spPr>
          <a:xfrm>
            <a:off x="5495375" y="1614226"/>
            <a:ext cx="131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92934"/>
                </a:solidFill>
                <a:latin typeface="Arial"/>
              </a:rPr>
              <a:t>     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Meie</a:t>
            </a:r>
            <a:r>
              <a:rPr lang="en-US" sz="1400" dirty="0">
                <a:solidFill>
                  <a:srgbClr val="292934"/>
                </a:solidFill>
                <a:latin typeface="Arial"/>
              </a:rPr>
              <a:t> </a:t>
            </a:r>
          </a:p>
          <a:p>
            <a:r>
              <a:rPr lang="en-US" sz="1400" dirty="0">
                <a:solidFill>
                  <a:srgbClr val="292934"/>
                </a:solidFill>
                <a:latin typeface="Arial"/>
              </a:rPr>
              <a:t>   “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hea</a:t>
            </a:r>
            <a:r>
              <a:rPr lang="en-US" sz="1400" dirty="0">
                <a:solidFill>
                  <a:srgbClr val="292934"/>
                </a:solidFill>
                <a:latin typeface="Arial"/>
              </a:rPr>
              <a:t>” 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elu</a:t>
            </a:r>
            <a:endParaRPr lang="en-US" sz="1400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95C17DD-5E5A-494A-A98F-4A3A3C061CB4}"/>
              </a:ext>
            </a:extLst>
          </p:cNvPr>
          <p:cNvSpPr txBox="1"/>
          <p:nvPr/>
        </p:nvSpPr>
        <p:spPr>
          <a:xfrm rot="2979319">
            <a:off x="6809815" y="3342509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292934"/>
                </a:solidFill>
                <a:latin typeface="Arial"/>
              </a:rPr>
              <a:t>Analoogtehnika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4564C7D-A5D4-4AC2-A3C8-0F2A8546369D}"/>
              </a:ext>
            </a:extLst>
          </p:cNvPr>
          <p:cNvSpPr txBox="1"/>
          <p:nvPr/>
        </p:nvSpPr>
        <p:spPr>
          <a:xfrm rot="18635215">
            <a:off x="2312116" y="3374493"/>
            <a:ext cx="2890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292934"/>
                </a:solidFill>
                <a:latin typeface="Arial"/>
              </a:rPr>
              <a:t>Digitaaltehnika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grpSp>
        <p:nvGrpSpPr>
          <p:cNvPr id="33" name="Rühm 32">
            <a:extLst>
              <a:ext uri="{FF2B5EF4-FFF2-40B4-BE49-F238E27FC236}">
                <a16:creationId xmlns:a16="http://schemas.microsoft.com/office/drawing/2014/main" id="{6EA62C75-F7E0-4095-86DE-7B42E47FCCB6}"/>
              </a:ext>
            </a:extLst>
          </p:cNvPr>
          <p:cNvGrpSpPr/>
          <p:nvPr/>
        </p:nvGrpSpPr>
        <p:grpSpPr>
          <a:xfrm>
            <a:off x="5994753" y="3067650"/>
            <a:ext cx="1633752" cy="589597"/>
            <a:chOff x="4501756" y="3052715"/>
            <a:chExt cx="1633752" cy="589597"/>
          </a:xfrm>
        </p:grpSpPr>
        <p:grpSp>
          <p:nvGrpSpPr>
            <p:cNvPr id="21" name="Rühm 20">
              <a:extLst>
                <a:ext uri="{FF2B5EF4-FFF2-40B4-BE49-F238E27FC236}">
                  <a16:creationId xmlns:a16="http://schemas.microsoft.com/office/drawing/2014/main" id="{F072B5CD-93E5-4D21-AF60-BAE0CD63BB7F}"/>
                </a:ext>
              </a:extLst>
            </p:cNvPr>
            <p:cNvGrpSpPr/>
            <p:nvPr/>
          </p:nvGrpSpPr>
          <p:grpSpPr>
            <a:xfrm>
              <a:off x="4501756" y="3052715"/>
              <a:ext cx="1633752" cy="571724"/>
              <a:chOff x="4466627" y="3065459"/>
              <a:chExt cx="1633752" cy="571724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514966E7-802E-46F6-8247-61E5F71F210F}"/>
                  </a:ext>
                </a:extLst>
              </p:cNvPr>
              <p:cNvSpPr txBox="1"/>
              <p:nvPr/>
            </p:nvSpPr>
            <p:spPr>
              <a:xfrm>
                <a:off x="4466627" y="3362067"/>
                <a:ext cx="53732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292934"/>
                    </a:solidFill>
                    <a:latin typeface="Arial"/>
                  </a:rPr>
                  <a:t>220 V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77B1F02C-7E66-4D33-86C2-4D908387B3A6}"/>
                  </a:ext>
                </a:extLst>
              </p:cNvPr>
              <p:cNvSpPr txBox="1"/>
              <p:nvPr/>
            </p:nvSpPr>
            <p:spPr>
              <a:xfrm>
                <a:off x="5338141" y="3329406"/>
                <a:ext cx="4042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92934"/>
                    </a:solidFill>
                    <a:latin typeface="Arial"/>
                  </a:rPr>
                  <a:t>5V</a:t>
                </a:r>
              </a:p>
            </p:txBody>
          </p:sp>
          <p:grpSp>
            <p:nvGrpSpPr>
              <p:cNvPr id="20" name="Rühm 19">
                <a:extLst>
                  <a:ext uri="{FF2B5EF4-FFF2-40B4-BE49-F238E27FC236}">
                    <a16:creationId xmlns:a16="http://schemas.microsoft.com/office/drawing/2014/main" id="{D1D39EA4-DE88-4A8D-9709-E6A8F8005A27}"/>
                  </a:ext>
                </a:extLst>
              </p:cNvPr>
              <p:cNvGrpSpPr/>
              <p:nvPr/>
            </p:nvGrpSpPr>
            <p:grpSpPr>
              <a:xfrm>
                <a:off x="4479358" y="3065459"/>
                <a:ext cx="1621021" cy="517013"/>
                <a:chOff x="4482058" y="3065885"/>
                <a:chExt cx="1621021" cy="517013"/>
              </a:xfrm>
            </p:grpSpPr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2CF34100-C046-49E4-83FE-2241AC3D1438}"/>
                    </a:ext>
                  </a:extLst>
                </p:cNvPr>
                <p:cNvSpPr txBox="1"/>
                <p:nvPr/>
              </p:nvSpPr>
              <p:spPr>
                <a:xfrm>
                  <a:off x="4482058" y="3065885"/>
                  <a:ext cx="16210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>
                      <a:solidFill>
                        <a:srgbClr val="292934"/>
                      </a:solidFill>
                      <a:latin typeface="Arial"/>
                    </a:rPr>
                    <a:t>Toiteseadmed</a:t>
                  </a:r>
                  <a:endParaRPr lang="en-US" dirty="0">
                    <a:solidFill>
                      <a:srgbClr val="292934"/>
                    </a:solidFill>
                    <a:latin typeface="Arial"/>
                  </a:endParaRPr>
                </a:p>
              </p:txBody>
            </p:sp>
            <p:sp>
              <p:nvSpPr>
                <p:cNvPr id="137" name="Ristkülik 136">
                  <a:extLst>
                    <a:ext uri="{FF2B5EF4-FFF2-40B4-BE49-F238E27FC236}">
                      <a16:creationId xmlns:a16="http://schemas.microsoft.com/office/drawing/2014/main" id="{DC21EA0B-D69A-4472-BD23-C962521B0B68}"/>
                    </a:ext>
                  </a:extLst>
                </p:cNvPr>
                <p:cNvSpPr/>
                <p:nvPr/>
              </p:nvSpPr>
              <p:spPr>
                <a:xfrm>
                  <a:off x="4944080" y="3352952"/>
                  <a:ext cx="432048" cy="2293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38" name="Sirgkonnektor 137">
                  <a:extLst>
                    <a:ext uri="{FF2B5EF4-FFF2-40B4-BE49-F238E27FC236}">
                      <a16:creationId xmlns:a16="http://schemas.microsoft.com/office/drawing/2014/main" id="{DA0F7991-ED91-4669-8A7C-CD32FA69B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43616" y="3570863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irgkonnektor 138">
                  <a:extLst>
                    <a:ext uri="{FF2B5EF4-FFF2-40B4-BE49-F238E27FC236}">
                      <a16:creationId xmlns:a16="http://schemas.microsoft.com/office/drawing/2014/main" id="{B8A23183-C85B-4267-BD37-D16A024E3A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44896" y="3384265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irgkonnektor 139">
                  <a:extLst>
                    <a:ext uri="{FF2B5EF4-FFF2-40B4-BE49-F238E27FC236}">
                      <a16:creationId xmlns:a16="http://schemas.microsoft.com/office/drawing/2014/main" id="{BEB5D1FB-2D63-4F20-B7A1-5D1A40B4F3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85028" y="3564166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irgkonnektor 140">
                  <a:extLst>
                    <a:ext uri="{FF2B5EF4-FFF2-40B4-BE49-F238E27FC236}">
                      <a16:creationId xmlns:a16="http://schemas.microsoft.com/office/drawing/2014/main" id="{ABB34E8A-D86A-46CD-874B-70D28917F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85028" y="3384265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irgkonnektor 143">
                  <a:extLst>
                    <a:ext uri="{FF2B5EF4-FFF2-40B4-BE49-F238E27FC236}">
                      <a16:creationId xmlns:a16="http://schemas.microsoft.com/office/drawing/2014/main" id="{9511D64D-86E3-425C-A97A-87B6556F50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9703" y="3068960"/>
                  <a:ext cx="139067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irgkonnektor 158">
                  <a:extLst>
                    <a:ext uri="{FF2B5EF4-FFF2-40B4-BE49-F238E27FC236}">
                      <a16:creationId xmlns:a16="http://schemas.microsoft.com/office/drawing/2014/main" id="{4BFDB7F4-84BA-4B97-86E4-1DD8BFAA76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34371" y="3362067"/>
                  <a:ext cx="416550" cy="2208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Vabakuju: kujund 163">
                  <a:extLst>
                    <a:ext uri="{FF2B5EF4-FFF2-40B4-BE49-F238E27FC236}">
                      <a16:creationId xmlns:a16="http://schemas.microsoft.com/office/drawing/2014/main" id="{C6672EA6-1995-488B-B5A0-2D24AF59DEC0}"/>
                    </a:ext>
                  </a:extLst>
                </p:cNvPr>
                <p:cNvSpPr/>
                <p:nvPr/>
              </p:nvSpPr>
              <p:spPr>
                <a:xfrm>
                  <a:off x="4990541" y="3420470"/>
                  <a:ext cx="106749" cy="57093"/>
                </a:xfrm>
                <a:custGeom>
                  <a:avLst/>
                  <a:gdLst>
                    <a:gd name="connsiteX0" fmla="*/ 0 w 312865"/>
                    <a:gd name="connsiteY0" fmla="*/ 60960 h 251460"/>
                    <a:gd name="connsiteX1" fmla="*/ 53340 w 312865"/>
                    <a:gd name="connsiteY1" fmla="*/ 7620 h 251460"/>
                    <a:gd name="connsiteX2" fmla="*/ 76200 w 312865"/>
                    <a:gd name="connsiteY2" fmla="*/ 0 h 251460"/>
                    <a:gd name="connsiteX3" fmla="*/ 129540 w 312865"/>
                    <a:gd name="connsiteY3" fmla="*/ 7620 h 251460"/>
                    <a:gd name="connsiteX4" fmla="*/ 144780 w 312865"/>
                    <a:gd name="connsiteY4" fmla="*/ 53340 h 251460"/>
                    <a:gd name="connsiteX5" fmla="*/ 152400 w 312865"/>
                    <a:gd name="connsiteY5" fmla="*/ 76200 h 251460"/>
                    <a:gd name="connsiteX6" fmla="*/ 160020 w 312865"/>
                    <a:gd name="connsiteY6" fmla="*/ 99060 h 251460"/>
                    <a:gd name="connsiteX7" fmla="*/ 167640 w 312865"/>
                    <a:gd name="connsiteY7" fmla="*/ 220980 h 251460"/>
                    <a:gd name="connsiteX8" fmla="*/ 175260 w 312865"/>
                    <a:gd name="connsiteY8" fmla="*/ 243840 h 251460"/>
                    <a:gd name="connsiteX9" fmla="*/ 198120 w 312865"/>
                    <a:gd name="connsiteY9" fmla="*/ 251460 h 251460"/>
                    <a:gd name="connsiteX10" fmla="*/ 266700 w 312865"/>
                    <a:gd name="connsiteY10" fmla="*/ 243840 h 251460"/>
                    <a:gd name="connsiteX11" fmla="*/ 274320 w 312865"/>
                    <a:gd name="connsiteY11" fmla="*/ 220980 h 251460"/>
                    <a:gd name="connsiteX12" fmla="*/ 297180 w 312865"/>
                    <a:gd name="connsiteY12" fmla="*/ 167640 h 251460"/>
                    <a:gd name="connsiteX13" fmla="*/ 304800 w 312865"/>
                    <a:gd name="connsiteY13" fmla="*/ 99060 h 251460"/>
                    <a:gd name="connsiteX14" fmla="*/ 312420 w 312865"/>
                    <a:gd name="connsiteY14" fmla="*/ 45720 h 25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2865" h="251460">
                      <a:moveTo>
                        <a:pt x="0" y="60960"/>
                      </a:moveTo>
                      <a:cubicBezTo>
                        <a:pt x="21839" y="33661"/>
                        <a:pt x="25035" y="21773"/>
                        <a:pt x="53340" y="7620"/>
                      </a:cubicBezTo>
                      <a:cubicBezTo>
                        <a:pt x="60524" y="4028"/>
                        <a:pt x="68580" y="2540"/>
                        <a:pt x="76200" y="0"/>
                      </a:cubicBezTo>
                      <a:cubicBezTo>
                        <a:pt x="93980" y="2540"/>
                        <a:pt x="115363" y="-3407"/>
                        <a:pt x="129540" y="7620"/>
                      </a:cubicBezTo>
                      <a:cubicBezTo>
                        <a:pt x="142220" y="17483"/>
                        <a:pt x="139700" y="38100"/>
                        <a:pt x="144780" y="53340"/>
                      </a:cubicBezTo>
                      <a:lnTo>
                        <a:pt x="152400" y="76200"/>
                      </a:lnTo>
                      <a:lnTo>
                        <a:pt x="160020" y="99060"/>
                      </a:lnTo>
                      <a:cubicBezTo>
                        <a:pt x="162560" y="139700"/>
                        <a:pt x="163377" y="180484"/>
                        <a:pt x="167640" y="220980"/>
                      </a:cubicBezTo>
                      <a:cubicBezTo>
                        <a:pt x="168481" y="228968"/>
                        <a:pt x="169580" y="238160"/>
                        <a:pt x="175260" y="243840"/>
                      </a:cubicBezTo>
                      <a:cubicBezTo>
                        <a:pt x="180940" y="249520"/>
                        <a:pt x="190500" y="248920"/>
                        <a:pt x="198120" y="251460"/>
                      </a:cubicBezTo>
                      <a:cubicBezTo>
                        <a:pt x="220980" y="248920"/>
                        <a:pt x="245344" y="252382"/>
                        <a:pt x="266700" y="243840"/>
                      </a:cubicBezTo>
                      <a:cubicBezTo>
                        <a:pt x="274158" y="240857"/>
                        <a:pt x="271156" y="228363"/>
                        <a:pt x="274320" y="220980"/>
                      </a:cubicBezTo>
                      <a:cubicBezTo>
                        <a:pt x="302568" y="155068"/>
                        <a:pt x="279310" y="221251"/>
                        <a:pt x="297180" y="167640"/>
                      </a:cubicBezTo>
                      <a:cubicBezTo>
                        <a:pt x="299720" y="144780"/>
                        <a:pt x="301019" y="121748"/>
                        <a:pt x="304800" y="99060"/>
                      </a:cubicBezTo>
                      <a:cubicBezTo>
                        <a:pt x="315633" y="34063"/>
                        <a:pt x="312420" y="125340"/>
                        <a:pt x="312420" y="4572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292934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ECBF911A-06B4-40D5-A25B-5383958FF88B}"/>
                </a:ext>
              </a:extLst>
            </p:cNvPr>
            <p:cNvSpPr txBox="1"/>
            <p:nvPr/>
          </p:nvSpPr>
          <p:spPr>
            <a:xfrm>
              <a:off x="5127684" y="3334535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=</a:t>
              </a:r>
            </a:p>
          </p:txBody>
        </p:sp>
      </p:grpSp>
      <p:grpSp>
        <p:nvGrpSpPr>
          <p:cNvPr id="57" name="Rühm 56">
            <a:extLst>
              <a:ext uri="{FF2B5EF4-FFF2-40B4-BE49-F238E27FC236}">
                <a16:creationId xmlns:a16="http://schemas.microsoft.com/office/drawing/2014/main" id="{5EAA3039-76DA-4BDB-86B0-B526E857AC55}"/>
              </a:ext>
            </a:extLst>
          </p:cNvPr>
          <p:cNvGrpSpPr/>
          <p:nvPr/>
        </p:nvGrpSpPr>
        <p:grpSpPr>
          <a:xfrm>
            <a:off x="9711918" y="1418008"/>
            <a:ext cx="835607" cy="3333466"/>
            <a:chOff x="8187917" y="1418008"/>
            <a:chExt cx="835607" cy="3333466"/>
          </a:xfrm>
        </p:grpSpPr>
        <p:cxnSp>
          <p:nvCxnSpPr>
            <p:cNvPr id="167" name="Sirge noolkonnektor 166">
              <a:extLst>
                <a:ext uri="{FF2B5EF4-FFF2-40B4-BE49-F238E27FC236}">
                  <a16:creationId xmlns:a16="http://schemas.microsoft.com/office/drawing/2014/main" id="{02BC8512-749D-43AE-82FD-FCF16768E8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0178" y="1418008"/>
              <a:ext cx="9267" cy="325909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F04BC08A-31F7-496D-93FE-F668EAF27F35}"/>
                </a:ext>
              </a:extLst>
            </p:cNvPr>
            <p:cNvSpPr txBox="1"/>
            <p:nvPr/>
          </p:nvSpPr>
          <p:spPr>
            <a:xfrm rot="16200000">
              <a:off x="7297410" y="3025360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Mugavus,lihtsus,kasutamine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cxnSp>
          <p:nvCxnSpPr>
            <p:cNvPr id="170" name="Sirge noolkonnektor 169">
              <a:extLst>
                <a:ext uri="{FF2B5EF4-FFF2-40B4-BE49-F238E27FC236}">
                  <a16:creationId xmlns:a16="http://schemas.microsoft.com/office/drawing/2014/main" id="{41922F2B-527D-42C5-BB69-63B4AB05A2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7249" y="1466242"/>
              <a:ext cx="4893" cy="328523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65D991E-DFBD-4456-B3F0-5C2CBA366F21}"/>
                </a:ext>
              </a:extLst>
            </p:cNvPr>
            <p:cNvSpPr txBox="1"/>
            <p:nvPr/>
          </p:nvSpPr>
          <p:spPr>
            <a:xfrm rot="16200000">
              <a:off x="6927283" y="3091713"/>
              <a:ext cx="2890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Teadmised,oskused,disain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</p:grpSp>
      <p:cxnSp>
        <p:nvCxnSpPr>
          <p:cNvPr id="176" name="Sirgkonnektor 175">
            <a:extLst>
              <a:ext uri="{FF2B5EF4-FFF2-40B4-BE49-F238E27FC236}">
                <a16:creationId xmlns:a16="http://schemas.microsoft.com/office/drawing/2014/main" id="{3FD0B216-73A7-4EB4-94AD-CE26DD55CFBF}"/>
              </a:ext>
            </a:extLst>
          </p:cNvPr>
          <p:cNvCxnSpPr/>
          <p:nvPr/>
        </p:nvCxnSpPr>
        <p:spPr>
          <a:xfrm flipH="1" flipV="1">
            <a:off x="4302384" y="1418008"/>
            <a:ext cx="1550867" cy="19621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irgkonnektor 176">
            <a:extLst>
              <a:ext uri="{FF2B5EF4-FFF2-40B4-BE49-F238E27FC236}">
                <a16:creationId xmlns:a16="http://schemas.microsoft.com/office/drawing/2014/main" id="{31CAFDBD-2498-4CD6-B007-B37B2709E4AE}"/>
              </a:ext>
            </a:extLst>
          </p:cNvPr>
          <p:cNvCxnSpPr>
            <a:cxnSpLocks/>
          </p:cNvCxnSpPr>
          <p:nvPr/>
        </p:nvCxnSpPr>
        <p:spPr>
          <a:xfrm flipH="1">
            <a:off x="3503713" y="1983594"/>
            <a:ext cx="2046565" cy="124900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Rühm 11">
            <a:extLst>
              <a:ext uri="{FF2B5EF4-FFF2-40B4-BE49-F238E27FC236}">
                <a16:creationId xmlns:a16="http://schemas.microsoft.com/office/drawing/2014/main" id="{A800260D-5425-4B33-8E71-555EF4155C41}"/>
              </a:ext>
            </a:extLst>
          </p:cNvPr>
          <p:cNvGrpSpPr/>
          <p:nvPr/>
        </p:nvGrpSpPr>
        <p:grpSpPr>
          <a:xfrm>
            <a:off x="2659040" y="5370492"/>
            <a:ext cx="6749329" cy="369332"/>
            <a:chOff x="1135039" y="5370492"/>
            <a:chExt cx="6749329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228590-FA49-43AA-80E5-C22AA2A35DFC}"/>
                </a:ext>
              </a:extLst>
            </p:cNvPr>
            <p:cNvSpPr txBox="1"/>
            <p:nvPr/>
          </p:nvSpPr>
          <p:spPr>
            <a:xfrm>
              <a:off x="1187624" y="5370492"/>
              <a:ext cx="365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Ideaalkomponendid</a:t>
              </a:r>
              <a:r>
                <a:rPr lang="en-US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kaksklemmid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cxnSp>
          <p:nvCxnSpPr>
            <p:cNvPr id="17" name="Sirgkonnektor 16">
              <a:extLst>
                <a:ext uri="{FF2B5EF4-FFF2-40B4-BE49-F238E27FC236}">
                  <a16:creationId xmlns:a16="http://schemas.microsoft.com/office/drawing/2014/main" id="{9F134A7D-BE76-48C2-A752-280E740A0816}"/>
                </a:ext>
              </a:extLst>
            </p:cNvPr>
            <p:cNvCxnSpPr>
              <a:cxnSpLocks/>
            </p:cNvCxnSpPr>
            <p:nvPr/>
          </p:nvCxnSpPr>
          <p:spPr>
            <a:xfrm>
              <a:off x="1135039" y="5370492"/>
              <a:ext cx="67493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Rühm 8">
              <a:extLst>
                <a:ext uri="{FF2B5EF4-FFF2-40B4-BE49-F238E27FC236}">
                  <a16:creationId xmlns:a16="http://schemas.microsoft.com/office/drawing/2014/main" id="{E41DF20A-F455-4F52-9DF4-5F232D1B09E5}"/>
                </a:ext>
              </a:extLst>
            </p:cNvPr>
            <p:cNvGrpSpPr/>
            <p:nvPr/>
          </p:nvGrpSpPr>
          <p:grpSpPr>
            <a:xfrm>
              <a:off x="4847600" y="5476002"/>
              <a:ext cx="2787457" cy="216024"/>
              <a:chOff x="4847600" y="5476002"/>
              <a:chExt cx="2787457" cy="216024"/>
            </a:xfrm>
          </p:grpSpPr>
          <p:cxnSp>
            <p:nvCxnSpPr>
              <p:cNvPr id="22" name="Sirgkonnektor 21">
                <a:extLst>
                  <a:ext uri="{FF2B5EF4-FFF2-40B4-BE49-F238E27FC236}">
                    <a16:creationId xmlns:a16="http://schemas.microsoft.com/office/drawing/2014/main" id="{B5CD5A74-A6E7-4E6F-9836-9E4FB8CA21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7600" y="5589240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istkülik 22">
                <a:extLst>
                  <a:ext uri="{FF2B5EF4-FFF2-40B4-BE49-F238E27FC236}">
                    <a16:creationId xmlns:a16="http://schemas.microsoft.com/office/drawing/2014/main" id="{5C6D90CE-1637-4011-9E7C-2A9B73AB7A3D}"/>
                  </a:ext>
                </a:extLst>
              </p:cNvPr>
              <p:cNvSpPr/>
              <p:nvPr/>
            </p:nvSpPr>
            <p:spPr>
              <a:xfrm>
                <a:off x="5148064" y="5517232"/>
                <a:ext cx="432048" cy="1439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4" name="Sirgkonnektor 23">
                <a:extLst>
                  <a:ext uri="{FF2B5EF4-FFF2-40B4-BE49-F238E27FC236}">
                    <a16:creationId xmlns:a16="http://schemas.microsoft.com/office/drawing/2014/main" id="{7AF124F5-8E7A-4641-B803-325C12ADDC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0112" y="5589642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irgkonnektor 24">
                <a:extLst>
                  <a:ext uri="{FF2B5EF4-FFF2-40B4-BE49-F238E27FC236}">
                    <a16:creationId xmlns:a16="http://schemas.microsoft.com/office/drawing/2014/main" id="{528A13D6-72F5-42C8-8027-B053694AEA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2160" y="5589196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istkülik 25">
                <a:extLst>
                  <a:ext uri="{FF2B5EF4-FFF2-40B4-BE49-F238E27FC236}">
                    <a16:creationId xmlns:a16="http://schemas.microsoft.com/office/drawing/2014/main" id="{C127B626-3B26-4F7E-A59F-3AA29DFDB0D0}"/>
                  </a:ext>
                </a:extLst>
              </p:cNvPr>
              <p:cNvSpPr/>
              <p:nvPr/>
            </p:nvSpPr>
            <p:spPr>
              <a:xfrm>
                <a:off x="6312624" y="5511985"/>
                <a:ext cx="45719" cy="14392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" name="Ristkülik 26">
                <a:extLst>
                  <a:ext uri="{FF2B5EF4-FFF2-40B4-BE49-F238E27FC236}">
                    <a16:creationId xmlns:a16="http://schemas.microsoft.com/office/drawing/2014/main" id="{C36F70C8-6929-4C4C-AE0D-D6AB260A4356}"/>
                  </a:ext>
                </a:extLst>
              </p:cNvPr>
              <p:cNvSpPr/>
              <p:nvPr/>
            </p:nvSpPr>
            <p:spPr>
              <a:xfrm>
                <a:off x="6398489" y="5511985"/>
                <a:ext cx="45719" cy="14392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8" name="Sirgkonnektor 27">
                <a:extLst>
                  <a:ext uri="{FF2B5EF4-FFF2-40B4-BE49-F238E27FC236}">
                    <a16:creationId xmlns:a16="http://schemas.microsoft.com/office/drawing/2014/main" id="{66D565B4-528F-45F8-9F2F-F1EBCAF44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4208" y="5589240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673278B4-7447-4790-AB38-08CBD460EE44}"/>
                  </a:ext>
                </a:extLst>
              </p:cNvPr>
              <p:cNvSpPr/>
              <p:nvPr/>
            </p:nvSpPr>
            <p:spPr>
              <a:xfrm>
                <a:off x="7118569" y="5476002"/>
                <a:ext cx="216024" cy="21602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0" name="Sirgkonnektor 29">
                <a:extLst>
                  <a:ext uri="{FF2B5EF4-FFF2-40B4-BE49-F238E27FC236}">
                    <a16:creationId xmlns:a16="http://schemas.microsoft.com/office/drawing/2014/main" id="{FCBDF3BD-541B-4D5A-B65C-710105B74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8105" y="5591539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irgkonnektor 30">
                <a:extLst>
                  <a:ext uri="{FF2B5EF4-FFF2-40B4-BE49-F238E27FC236}">
                    <a16:creationId xmlns:a16="http://schemas.microsoft.com/office/drawing/2014/main" id="{44E3CE2A-83D9-42AC-A39A-1021B3111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593" y="5591985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irgkonnektor 31">
                <a:extLst>
                  <a:ext uri="{FF2B5EF4-FFF2-40B4-BE49-F238E27FC236}">
                    <a16:creationId xmlns:a16="http://schemas.microsoft.com/office/drawing/2014/main" id="{11124F0D-046F-4FC8-B6B8-C290F7AB7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240" y="5511985"/>
                <a:ext cx="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irgkonnektor 34">
                <a:extLst>
                  <a:ext uri="{FF2B5EF4-FFF2-40B4-BE49-F238E27FC236}">
                    <a16:creationId xmlns:a16="http://schemas.microsoft.com/office/drawing/2014/main" id="{74A4CEE2-2C9C-4FA6-9C92-0280E72DC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6296" y="5589560"/>
                <a:ext cx="645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irgkonnektor 38">
                <a:extLst>
                  <a:ext uri="{FF2B5EF4-FFF2-40B4-BE49-F238E27FC236}">
                    <a16:creationId xmlns:a16="http://schemas.microsoft.com/office/drawing/2014/main" id="{1B7070CC-BF33-4F96-96D7-24CAEB924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300" y="5565984"/>
                <a:ext cx="0" cy="546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irgkonnektor 178">
                <a:extLst>
                  <a:ext uri="{FF2B5EF4-FFF2-40B4-BE49-F238E27FC236}">
                    <a16:creationId xmlns:a16="http://schemas.microsoft.com/office/drawing/2014/main" id="{9A3BA64D-397B-4914-B196-82E9802848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64288" y="5565984"/>
                <a:ext cx="0" cy="519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2" name="Sirgkonnektor 181">
            <a:extLst>
              <a:ext uri="{FF2B5EF4-FFF2-40B4-BE49-F238E27FC236}">
                <a16:creationId xmlns:a16="http://schemas.microsoft.com/office/drawing/2014/main" id="{4E3A82CD-187A-473F-94DE-3DAF24CBFDC2}"/>
              </a:ext>
            </a:extLst>
          </p:cNvPr>
          <p:cNvCxnSpPr>
            <a:cxnSpLocks/>
          </p:cNvCxnSpPr>
          <p:nvPr/>
        </p:nvCxnSpPr>
        <p:spPr>
          <a:xfrm flipH="1">
            <a:off x="2066483" y="3222819"/>
            <a:ext cx="1458096" cy="180912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irgkonnektor 185">
            <a:extLst>
              <a:ext uri="{FF2B5EF4-FFF2-40B4-BE49-F238E27FC236}">
                <a16:creationId xmlns:a16="http://schemas.microsoft.com/office/drawing/2014/main" id="{B15FF9EB-F82E-46A7-95F9-7DA83D9CB2F9}"/>
              </a:ext>
            </a:extLst>
          </p:cNvPr>
          <p:cNvCxnSpPr>
            <a:cxnSpLocks/>
          </p:cNvCxnSpPr>
          <p:nvPr/>
        </p:nvCxnSpPr>
        <p:spPr>
          <a:xfrm flipH="1" flipV="1">
            <a:off x="1713223" y="1396141"/>
            <a:ext cx="2615540" cy="2751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Rühm 33">
            <a:extLst>
              <a:ext uri="{FF2B5EF4-FFF2-40B4-BE49-F238E27FC236}">
                <a16:creationId xmlns:a16="http://schemas.microsoft.com/office/drawing/2014/main" id="{437B6E34-DA2F-446F-BF6E-C1BA0E5417EC}"/>
              </a:ext>
            </a:extLst>
          </p:cNvPr>
          <p:cNvGrpSpPr/>
          <p:nvPr/>
        </p:nvGrpSpPr>
        <p:grpSpPr>
          <a:xfrm>
            <a:off x="5980413" y="2596654"/>
            <a:ext cx="1224086" cy="523220"/>
            <a:chOff x="4456413" y="2596654"/>
            <a:chExt cx="1224086" cy="523220"/>
          </a:xfrm>
        </p:grpSpPr>
        <p:pic>
          <p:nvPicPr>
            <p:cNvPr id="192" name="Pilt 191">
              <a:extLst>
                <a:ext uri="{FF2B5EF4-FFF2-40B4-BE49-F238E27FC236}">
                  <a16:creationId xmlns:a16="http://schemas.microsoft.com/office/drawing/2014/main" id="{140FDB8E-2401-4298-B879-6707C9DC0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50252" y="2774732"/>
              <a:ext cx="330247" cy="270474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10878E9-DED3-4BAD-B05D-CDB0DDDCA8F9}"/>
                </a:ext>
              </a:extLst>
            </p:cNvPr>
            <p:cNvSpPr txBox="1"/>
            <p:nvPr/>
          </p:nvSpPr>
          <p:spPr>
            <a:xfrm>
              <a:off x="4456413" y="2596654"/>
              <a:ext cx="9701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Juhtmega</a:t>
              </a:r>
              <a:endParaRPr lang="en-US" sz="1400" dirty="0">
                <a:solidFill>
                  <a:srgbClr val="292934"/>
                </a:solidFill>
                <a:latin typeface="Arial"/>
              </a:endParaRPr>
            </a:p>
            <a:p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   side</a:t>
              </a:r>
            </a:p>
          </p:txBody>
        </p:sp>
        <p:cxnSp>
          <p:nvCxnSpPr>
            <p:cNvPr id="188" name="Sirgkonnektor 187">
              <a:extLst>
                <a:ext uri="{FF2B5EF4-FFF2-40B4-BE49-F238E27FC236}">
                  <a16:creationId xmlns:a16="http://schemas.microsoft.com/office/drawing/2014/main" id="{309C8834-7BAB-4101-84A2-AE1D22FB896E}"/>
                </a:ext>
              </a:extLst>
            </p:cNvPr>
            <p:cNvCxnSpPr>
              <a:cxnSpLocks/>
            </p:cNvCxnSpPr>
            <p:nvPr/>
          </p:nvCxnSpPr>
          <p:spPr>
            <a:xfrm>
              <a:off x="4498736" y="2644203"/>
              <a:ext cx="10365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2132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50" grpId="0"/>
      <p:bldP spid="1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Rühm 35">
            <a:extLst>
              <a:ext uri="{FF2B5EF4-FFF2-40B4-BE49-F238E27FC236}">
                <a16:creationId xmlns:a16="http://schemas.microsoft.com/office/drawing/2014/main" id="{FC3A36E6-67E2-4C8E-899D-145A37B6D55C}"/>
              </a:ext>
            </a:extLst>
          </p:cNvPr>
          <p:cNvGrpSpPr/>
          <p:nvPr/>
        </p:nvGrpSpPr>
        <p:grpSpPr>
          <a:xfrm>
            <a:off x="5970633" y="2109563"/>
            <a:ext cx="901209" cy="584775"/>
            <a:chOff x="4446632" y="2109562"/>
            <a:chExt cx="901209" cy="584775"/>
          </a:xfrm>
        </p:grpSpPr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0BCCDC4E-FDDD-4FDE-B288-345889560345}"/>
                </a:ext>
              </a:extLst>
            </p:cNvPr>
            <p:cNvSpPr txBox="1"/>
            <p:nvPr/>
          </p:nvSpPr>
          <p:spPr>
            <a:xfrm>
              <a:off x="4446632" y="2109562"/>
              <a:ext cx="901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Raadio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-</a:t>
              </a:r>
            </a:p>
            <a:p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side</a:t>
              </a:r>
            </a:p>
          </p:txBody>
        </p:sp>
        <p:pic>
          <p:nvPicPr>
            <p:cNvPr id="191" name="Pilt 190">
              <a:extLst>
                <a:ext uri="{FF2B5EF4-FFF2-40B4-BE49-F238E27FC236}">
                  <a16:creationId xmlns:a16="http://schemas.microsoft.com/office/drawing/2014/main" id="{15169FED-34AA-4E41-965C-2A557582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3950" y="2366134"/>
              <a:ext cx="181134" cy="26090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Elektroonikapüramiid</a:t>
            </a:r>
            <a:r>
              <a:rPr lang="en-US" dirty="0"/>
              <a:t>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795" y="1587031"/>
            <a:ext cx="3381395" cy="309006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Tipptehnoloogia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Nutiseadmed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Sotsiaalmeedia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Videomängud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Iseautod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Laiskus</a:t>
            </a:r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r>
              <a:rPr lang="en-US" dirty="0" err="1">
                <a:solidFill>
                  <a:srgbClr val="00B050"/>
                </a:solidFill>
              </a:rPr>
              <a:t>Hiina</a:t>
            </a:r>
            <a:r>
              <a:rPr lang="en-US" dirty="0">
                <a:solidFill>
                  <a:srgbClr val="00B050"/>
                </a:solidFill>
              </a:rPr>
              <a:t>..</a:t>
            </a:r>
          </a:p>
          <a:p>
            <a:r>
              <a:rPr lang="en-US" dirty="0" err="1">
                <a:solidFill>
                  <a:srgbClr val="00B050"/>
                </a:solidFill>
              </a:rPr>
              <a:t>Jne</a:t>
            </a:r>
            <a:r>
              <a:rPr lang="en-US" dirty="0">
                <a:solidFill>
                  <a:srgbClr val="00B050"/>
                </a:solidFill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8902A-5261-4D09-ADB2-70F1EC2EDA61}"/>
              </a:ext>
            </a:extLst>
          </p:cNvPr>
          <p:cNvSpPr txBox="1"/>
          <p:nvPr/>
        </p:nvSpPr>
        <p:spPr>
          <a:xfrm>
            <a:off x="9082376" y="6530727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34"/>
                </a:solidFill>
                <a:latin typeface="Arial"/>
              </a:rPr>
              <a:t>© M.J. 2020</a:t>
            </a:r>
          </a:p>
        </p:txBody>
      </p:sp>
      <p:sp>
        <p:nvSpPr>
          <p:cNvPr id="5" name="Võrdkülgne kolmnurk 4">
            <a:extLst>
              <a:ext uri="{FF2B5EF4-FFF2-40B4-BE49-F238E27FC236}">
                <a16:creationId xmlns:a16="http://schemas.microsoft.com/office/drawing/2014/main" id="{C6521648-68ED-4F21-916C-782CB4DD7C6C}"/>
              </a:ext>
            </a:extLst>
          </p:cNvPr>
          <p:cNvSpPr/>
          <p:nvPr/>
        </p:nvSpPr>
        <p:spPr>
          <a:xfrm>
            <a:off x="1713223" y="1418009"/>
            <a:ext cx="8640960" cy="5075892"/>
          </a:xfrm>
          <a:prstGeom prst="triangl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" name="Sirgkonnektor 6">
            <a:extLst>
              <a:ext uri="{FF2B5EF4-FFF2-40B4-BE49-F238E27FC236}">
                <a16:creationId xmlns:a16="http://schemas.microsoft.com/office/drawing/2014/main" id="{01765935-6227-4843-A5CE-791F4E1DA91C}"/>
              </a:ext>
            </a:extLst>
          </p:cNvPr>
          <p:cNvCxnSpPr>
            <a:cxnSpLocks/>
          </p:cNvCxnSpPr>
          <p:nvPr/>
        </p:nvCxnSpPr>
        <p:spPr>
          <a:xfrm>
            <a:off x="2010967" y="6139934"/>
            <a:ext cx="8026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CAF99F-1FF8-4C68-8B50-DD37ADB07AF9}"/>
              </a:ext>
            </a:extLst>
          </p:cNvPr>
          <p:cNvSpPr txBox="1"/>
          <p:nvPr/>
        </p:nvSpPr>
        <p:spPr>
          <a:xfrm>
            <a:off x="2351585" y="6139934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292934"/>
                </a:solidFill>
                <a:latin typeface="Arial"/>
              </a:rPr>
              <a:t>Loodus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: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füüsikalised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suurused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(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jõud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pinge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rõhk,mass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…)   , </a:t>
            </a:r>
            <a:r>
              <a:rPr lang="en-US" b="1" dirty="0" err="1">
                <a:solidFill>
                  <a:srgbClr val="292934"/>
                </a:solidFill>
                <a:latin typeface="Arial"/>
              </a:rPr>
              <a:t>Mõõtmine</a:t>
            </a:r>
            <a:r>
              <a:rPr lang="en-US" b="1" dirty="0">
                <a:solidFill>
                  <a:srgbClr val="292934"/>
                </a:solidFill>
                <a:latin typeface="Arial"/>
              </a:rPr>
              <a:t> !!!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   </a:t>
            </a:r>
          </a:p>
        </p:txBody>
      </p:sp>
      <p:grpSp>
        <p:nvGrpSpPr>
          <p:cNvPr id="6" name="Rühm 5">
            <a:extLst>
              <a:ext uri="{FF2B5EF4-FFF2-40B4-BE49-F238E27FC236}">
                <a16:creationId xmlns:a16="http://schemas.microsoft.com/office/drawing/2014/main" id="{9084F6BC-B7E7-49E9-8CBF-863B3C9AF9DA}"/>
              </a:ext>
            </a:extLst>
          </p:cNvPr>
          <p:cNvGrpSpPr/>
          <p:nvPr/>
        </p:nvGrpSpPr>
        <p:grpSpPr>
          <a:xfrm>
            <a:off x="2260245" y="5770602"/>
            <a:ext cx="7471917" cy="338554"/>
            <a:chOff x="736244" y="5770602"/>
            <a:chExt cx="7471917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77B3AF-D985-498E-988B-E64F4263DCDE}"/>
                </a:ext>
              </a:extLst>
            </p:cNvPr>
            <p:cNvSpPr txBox="1"/>
            <p:nvPr/>
          </p:nvSpPr>
          <p:spPr>
            <a:xfrm>
              <a:off x="736244" y="5770602"/>
              <a:ext cx="7471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Füüsikaseadused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suuruste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</a:t>
              </a:r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omavahelised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</a:t>
              </a:r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seosed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 (Maxwell, Newton, Ohm…..) </a:t>
              </a:r>
            </a:p>
          </p:txBody>
        </p:sp>
        <p:cxnSp>
          <p:nvCxnSpPr>
            <p:cNvPr id="11" name="Sirgkonnektor 10">
              <a:extLst>
                <a:ext uri="{FF2B5EF4-FFF2-40B4-BE49-F238E27FC236}">
                  <a16:creationId xmlns:a16="http://schemas.microsoft.com/office/drawing/2014/main" id="{30E93515-D96E-4B78-A1A6-EAD4184A9F96}"/>
                </a:ext>
              </a:extLst>
            </p:cNvPr>
            <p:cNvCxnSpPr>
              <a:cxnSpLocks/>
            </p:cNvCxnSpPr>
            <p:nvPr/>
          </p:nvCxnSpPr>
          <p:spPr>
            <a:xfrm>
              <a:off x="794422" y="5770602"/>
              <a:ext cx="73779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Rühm 52">
            <a:extLst>
              <a:ext uri="{FF2B5EF4-FFF2-40B4-BE49-F238E27FC236}">
                <a16:creationId xmlns:a16="http://schemas.microsoft.com/office/drawing/2014/main" id="{C7025108-7BF7-4E68-82F7-B6312D15447A}"/>
              </a:ext>
            </a:extLst>
          </p:cNvPr>
          <p:cNvGrpSpPr/>
          <p:nvPr/>
        </p:nvGrpSpPr>
        <p:grpSpPr>
          <a:xfrm>
            <a:off x="2927649" y="4941169"/>
            <a:ext cx="6130391" cy="429323"/>
            <a:chOff x="1403648" y="4941168"/>
            <a:chExt cx="6130391" cy="429323"/>
          </a:xfrm>
        </p:grpSpPr>
        <p:sp>
          <p:nvSpPr>
            <p:cNvPr id="46" name="Võrdkülgne kolmnurk 45">
              <a:extLst>
                <a:ext uri="{FF2B5EF4-FFF2-40B4-BE49-F238E27FC236}">
                  <a16:creationId xmlns:a16="http://schemas.microsoft.com/office/drawing/2014/main" id="{21A7142F-6438-4D0D-A66B-C51BC71F8AC3}"/>
                </a:ext>
              </a:extLst>
            </p:cNvPr>
            <p:cNvSpPr/>
            <p:nvPr/>
          </p:nvSpPr>
          <p:spPr>
            <a:xfrm rot="5400000">
              <a:off x="4572000" y="5033526"/>
              <a:ext cx="360040" cy="244608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4" name="Rühm 13">
              <a:extLst>
                <a:ext uri="{FF2B5EF4-FFF2-40B4-BE49-F238E27FC236}">
                  <a16:creationId xmlns:a16="http://schemas.microsoft.com/office/drawing/2014/main" id="{B4AB60D7-908B-41FB-8545-3880E1940732}"/>
                </a:ext>
              </a:extLst>
            </p:cNvPr>
            <p:cNvGrpSpPr/>
            <p:nvPr/>
          </p:nvGrpSpPr>
          <p:grpSpPr>
            <a:xfrm>
              <a:off x="1403648" y="4941168"/>
              <a:ext cx="6130391" cy="429323"/>
              <a:chOff x="1403648" y="4941168"/>
              <a:chExt cx="6130391" cy="429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F21274-7537-4056-A80D-CD328B684C91}"/>
                  </a:ext>
                </a:extLst>
              </p:cNvPr>
              <p:cNvSpPr txBox="1"/>
              <p:nvPr/>
            </p:nvSpPr>
            <p:spPr>
              <a:xfrm>
                <a:off x="1403648" y="5001159"/>
                <a:ext cx="2749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292934"/>
                    </a:solidFill>
                    <a:latin typeface="Arial"/>
                  </a:rPr>
                  <a:t>Võimendid</a:t>
                </a:r>
                <a:r>
                  <a:rPr lang="en-US" dirty="0">
                    <a:solidFill>
                      <a:srgbClr val="292934"/>
                    </a:solidFill>
                    <a:latin typeface="Arial"/>
                  </a:rPr>
                  <a:t>, </a:t>
                </a:r>
                <a:r>
                  <a:rPr lang="en-US" dirty="0" err="1">
                    <a:solidFill>
                      <a:srgbClr val="292934"/>
                    </a:solidFill>
                    <a:latin typeface="Arial"/>
                  </a:rPr>
                  <a:t>kolmklemmid</a:t>
                </a:r>
                <a:endParaRPr lang="en-US" dirty="0">
                  <a:solidFill>
                    <a:srgbClr val="292934"/>
                  </a:solidFill>
                  <a:latin typeface="Arial"/>
                </a:endParaRPr>
              </a:p>
            </p:txBody>
          </p:sp>
          <p:cxnSp>
            <p:nvCxnSpPr>
              <p:cNvPr id="43" name="Sirgkonnektor 42">
                <a:extLst>
                  <a:ext uri="{FF2B5EF4-FFF2-40B4-BE49-F238E27FC236}">
                    <a16:creationId xmlns:a16="http://schemas.microsoft.com/office/drawing/2014/main" id="{E859AD55-16E5-41B0-B2E1-341962EC1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5367" y="4941168"/>
                <a:ext cx="604867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Rühm 12">
                <a:extLst>
                  <a:ext uri="{FF2B5EF4-FFF2-40B4-BE49-F238E27FC236}">
                    <a16:creationId xmlns:a16="http://schemas.microsoft.com/office/drawing/2014/main" id="{13ECA80D-2443-4E9B-93F7-C3FC3117D5C7}"/>
                  </a:ext>
                </a:extLst>
              </p:cNvPr>
              <p:cNvGrpSpPr/>
              <p:nvPr/>
            </p:nvGrpSpPr>
            <p:grpSpPr>
              <a:xfrm>
                <a:off x="4329252" y="4960445"/>
                <a:ext cx="3019819" cy="388586"/>
                <a:chOff x="4329252" y="4960445"/>
                <a:chExt cx="3019819" cy="388586"/>
              </a:xfrm>
            </p:grpSpPr>
            <p:pic>
              <p:nvPicPr>
                <p:cNvPr id="195" name="Pilt 194">
                  <a:extLst>
                    <a:ext uri="{FF2B5EF4-FFF2-40B4-BE49-F238E27FC236}">
                      <a16:creationId xmlns:a16="http://schemas.microsoft.com/office/drawing/2014/main" id="{A24B9C62-8B96-478C-8689-3126BE3D9D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27497" y="4962008"/>
                  <a:ext cx="521574" cy="387023"/>
                </a:xfrm>
                <a:prstGeom prst="rect">
                  <a:avLst/>
                </a:prstGeom>
              </p:spPr>
            </p:pic>
            <p:cxnSp>
              <p:nvCxnSpPr>
                <p:cNvPr id="47" name="Sirgkonnektor 46">
                  <a:extLst>
                    <a:ext uri="{FF2B5EF4-FFF2-40B4-BE49-F238E27FC236}">
                      <a16:creationId xmlns:a16="http://schemas.microsoft.com/office/drawing/2014/main" id="{3648B05E-8804-43FF-BAB3-CDE57C407B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4324" y="5155830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irgkonnektor 47">
                  <a:extLst>
                    <a:ext uri="{FF2B5EF4-FFF2-40B4-BE49-F238E27FC236}">
                      <a16:creationId xmlns:a16="http://schemas.microsoft.com/office/drawing/2014/main" id="{8A2DAD5D-687C-48A0-BC8E-2268722CB2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29252" y="5157472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9" name="Pilt 48">
                  <a:extLst>
                    <a:ext uri="{FF2B5EF4-FFF2-40B4-BE49-F238E27FC236}">
                      <a16:creationId xmlns:a16="http://schemas.microsoft.com/office/drawing/2014/main" id="{221056DA-E3E7-42B5-9CBC-FF082D701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50921" y="5000199"/>
                  <a:ext cx="247278" cy="334088"/>
                </a:xfrm>
                <a:prstGeom prst="rect">
                  <a:avLst/>
                </a:prstGeom>
              </p:spPr>
            </p:pic>
            <p:pic>
              <p:nvPicPr>
                <p:cNvPr id="50" name="Pilt 49">
                  <a:extLst>
                    <a:ext uri="{FF2B5EF4-FFF2-40B4-BE49-F238E27FC236}">
                      <a16:creationId xmlns:a16="http://schemas.microsoft.com/office/drawing/2014/main" id="{5044E91F-9712-4385-942C-86268D339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11465" y="4960445"/>
                  <a:ext cx="504070" cy="351486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52" name="Sirgkonnektor 51">
            <a:extLst>
              <a:ext uri="{FF2B5EF4-FFF2-40B4-BE49-F238E27FC236}">
                <a16:creationId xmlns:a16="http://schemas.microsoft.com/office/drawing/2014/main" id="{9515D790-7E5C-464A-8F58-063878906745}"/>
              </a:ext>
            </a:extLst>
          </p:cNvPr>
          <p:cNvCxnSpPr>
            <a:cxnSpLocks/>
          </p:cNvCxnSpPr>
          <p:nvPr/>
        </p:nvCxnSpPr>
        <p:spPr>
          <a:xfrm>
            <a:off x="6022737" y="2105960"/>
            <a:ext cx="1259" cy="28352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Rühm 14">
            <a:extLst>
              <a:ext uri="{FF2B5EF4-FFF2-40B4-BE49-F238E27FC236}">
                <a16:creationId xmlns:a16="http://schemas.microsoft.com/office/drawing/2014/main" id="{1B843E8C-C8DB-4A1E-8BE3-4E3735127CB1}"/>
              </a:ext>
            </a:extLst>
          </p:cNvPr>
          <p:cNvGrpSpPr/>
          <p:nvPr/>
        </p:nvGrpSpPr>
        <p:grpSpPr>
          <a:xfrm>
            <a:off x="6013738" y="4187809"/>
            <a:ext cx="2386518" cy="757201"/>
            <a:chOff x="4489738" y="4187808"/>
            <a:chExt cx="2386518" cy="757201"/>
          </a:xfrm>
        </p:grpSpPr>
        <p:pic>
          <p:nvPicPr>
            <p:cNvPr id="55" name="Pilt 54">
              <a:extLst>
                <a:ext uri="{FF2B5EF4-FFF2-40B4-BE49-F238E27FC236}">
                  <a16:creationId xmlns:a16="http://schemas.microsoft.com/office/drawing/2014/main" id="{30EB25A2-C21D-4445-B0C6-CC083436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3352" y="4194481"/>
              <a:ext cx="695992" cy="7313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6C283B-0B0B-40B8-9AB6-A9E6FDAA3401}"/>
                </a:ext>
              </a:extLst>
            </p:cNvPr>
            <p:cNvSpPr txBox="1"/>
            <p:nvPr/>
          </p:nvSpPr>
          <p:spPr>
            <a:xfrm>
              <a:off x="4489738" y="4298678"/>
              <a:ext cx="1518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Operatsioon</a:t>
              </a:r>
              <a:r>
                <a:rPr lang="en-US" dirty="0">
                  <a:solidFill>
                    <a:srgbClr val="292934"/>
                  </a:solidFill>
                  <a:latin typeface="Arial"/>
                </a:rPr>
                <a:t>-</a:t>
              </a:r>
            </a:p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võimendi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cxnSp>
          <p:nvCxnSpPr>
            <p:cNvPr id="56" name="Sirgkonnektor 55">
              <a:extLst>
                <a:ext uri="{FF2B5EF4-FFF2-40B4-BE49-F238E27FC236}">
                  <a16:creationId xmlns:a16="http://schemas.microsoft.com/office/drawing/2014/main" id="{D6F05BC0-8E3D-4462-94C7-033D8BB28FDE}"/>
                </a:ext>
              </a:extLst>
            </p:cNvPr>
            <p:cNvCxnSpPr>
              <a:cxnSpLocks/>
            </p:cNvCxnSpPr>
            <p:nvPr/>
          </p:nvCxnSpPr>
          <p:spPr>
            <a:xfrm>
              <a:off x="4509703" y="4187808"/>
              <a:ext cx="23665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Rühm 36">
            <a:extLst>
              <a:ext uri="{FF2B5EF4-FFF2-40B4-BE49-F238E27FC236}">
                <a16:creationId xmlns:a16="http://schemas.microsoft.com/office/drawing/2014/main" id="{D6504EB8-99C2-4ADB-B26F-AD29FAA21CD6}"/>
              </a:ext>
            </a:extLst>
          </p:cNvPr>
          <p:cNvGrpSpPr/>
          <p:nvPr/>
        </p:nvGrpSpPr>
        <p:grpSpPr>
          <a:xfrm>
            <a:off x="3298880" y="4548494"/>
            <a:ext cx="2714859" cy="377287"/>
            <a:chOff x="1774879" y="4548493"/>
            <a:chExt cx="2714859" cy="377287"/>
          </a:xfrm>
        </p:grpSpPr>
        <p:pic>
          <p:nvPicPr>
            <p:cNvPr id="63" name="Pilt 62">
              <a:extLst>
                <a:ext uri="{FF2B5EF4-FFF2-40B4-BE49-F238E27FC236}">
                  <a16:creationId xmlns:a16="http://schemas.microsoft.com/office/drawing/2014/main" id="{7FE72AE9-FF6A-4373-9C9F-3863CAE4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37455" y="4637061"/>
              <a:ext cx="437972" cy="23092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C6A631A-FAFE-47A6-B54F-98A2F7F4D094}"/>
                </a:ext>
              </a:extLst>
            </p:cNvPr>
            <p:cNvSpPr txBox="1"/>
            <p:nvPr/>
          </p:nvSpPr>
          <p:spPr>
            <a:xfrm>
              <a:off x="1774879" y="4556448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Lihtloogika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pic>
          <p:nvPicPr>
            <p:cNvPr id="62" name="Pilt 61">
              <a:extLst>
                <a:ext uri="{FF2B5EF4-FFF2-40B4-BE49-F238E27FC236}">
                  <a16:creationId xmlns:a16="http://schemas.microsoft.com/office/drawing/2014/main" id="{F7B3652E-AA08-4489-80F4-2920FE02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35150" y="4630249"/>
              <a:ext cx="494352" cy="242450"/>
            </a:xfrm>
            <a:prstGeom prst="rect">
              <a:avLst/>
            </a:prstGeom>
          </p:spPr>
        </p:pic>
        <p:pic>
          <p:nvPicPr>
            <p:cNvPr id="64" name="Pilt 63">
              <a:extLst>
                <a:ext uri="{FF2B5EF4-FFF2-40B4-BE49-F238E27FC236}">
                  <a16:creationId xmlns:a16="http://schemas.microsoft.com/office/drawing/2014/main" id="{22BC9671-F46C-4AE0-9408-04BDEA6B1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00668" y="4641176"/>
              <a:ext cx="478816" cy="230929"/>
            </a:xfrm>
            <a:prstGeom prst="rect">
              <a:avLst/>
            </a:prstGeom>
          </p:spPr>
        </p:pic>
        <p:cxnSp>
          <p:nvCxnSpPr>
            <p:cNvPr id="65" name="Sirgkonnektor 64">
              <a:extLst>
                <a:ext uri="{FF2B5EF4-FFF2-40B4-BE49-F238E27FC236}">
                  <a16:creationId xmlns:a16="http://schemas.microsoft.com/office/drawing/2014/main" id="{0AB2F848-656E-4605-AF11-DFC12E949D8D}"/>
                </a:ext>
              </a:extLst>
            </p:cNvPr>
            <p:cNvCxnSpPr>
              <a:cxnSpLocks/>
            </p:cNvCxnSpPr>
            <p:nvPr/>
          </p:nvCxnSpPr>
          <p:spPr>
            <a:xfrm>
              <a:off x="1835696" y="4548493"/>
              <a:ext cx="26540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Rühm 39">
            <a:extLst>
              <a:ext uri="{FF2B5EF4-FFF2-40B4-BE49-F238E27FC236}">
                <a16:creationId xmlns:a16="http://schemas.microsoft.com/office/drawing/2014/main" id="{68D682CA-28F5-4818-AED4-02C38B97311A}"/>
              </a:ext>
            </a:extLst>
          </p:cNvPr>
          <p:cNvGrpSpPr/>
          <p:nvPr/>
        </p:nvGrpSpPr>
        <p:grpSpPr>
          <a:xfrm>
            <a:off x="3768240" y="3899050"/>
            <a:ext cx="2241384" cy="646331"/>
            <a:chOff x="2230147" y="3900027"/>
            <a:chExt cx="2241384" cy="64633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4723DF-2B19-4370-A10B-DCEBE04AD1A2}"/>
                </a:ext>
              </a:extLst>
            </p:cNvPr>
            <p:cNvSpPr txBox="1"/>
            <p:nvPr/>
          </p:nvSpPr>
          <p:spPr>
            <a:xfrm>
              <a:off x="2230147" y="3900027"/>
              <a:ext cx="1415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Loogika</a:t>
              </a:r>
              <a:r>
                <a:rPr lang="en-US" dirty="0">
                  <a:solidFill>
                    <a:srgbClr val="292934"/>
                  </a:solidFill>
                  <a:latin typeface="Arial"/>
                </a:rPr>
                <a:t>-</a:t>
              </a:r>
            </a:p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funktsioonid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grpSp>
          <p:nvGrpSpPr>
            <p:cNvPr id="38" name="Rühm 37">
              <a:extLst>
                <a:ext uri="{FF2B5EF4-FFF2-40B4-BE49-F238E27FC236}">
                  <a16:creationId xmlns:a16="http://schemas.microsoft.com/office/drawing/2014/main" id="{5E7A0925-2951-4D14-AA50-47585B0CBEAF}"/>
                </a:ext>
              </a:extLst>
            </p:cNvPr>
            <p:cNvGrpSpPr/>
            <p:nvPr/>
          </p:nvGrpSpPr>
          <p:grpSpPr>
            <a:xfrm>
              <a:off x="3646637" y="4114250"/>
              <a:ext cx="792416" cy="355279"/>
              <a:chOff x="3646637" y="4114250"/>
              <a:chExt cx="792416" cy="355279"/>
            </a:xfrm>
          </p:grpSpPr>
          <p:sp>
            <p:nvSpPr>
              <p:cNvPr id="68" name="Ristkülik 67">
                <a:extLst>
                  <a:ext uri="{FF2B5EF4-FFF2-40B4-BE49-F238E27FC236}">
                    <a16:creationId xmlns:a16="http://schemas.microsoft.com/office/drawing/2014/main" id="{C2EC7895-A7BC-4A60-8FE9-633F54C27605}"/>
                  </a:ext>
                </a:extLst>
              </p:cNvPr>
              <p:cNvSpPr/>
              <p:nvPr/>
            </p:nvSpPr>
            <p:spPr>
              <a:xfrm>
                <a:off x="3875025" y="4114250"/>
                <a:ext cx="334715" cy="3552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9" name="Sirgkonnektor 68">
                <a:extLst>
                  <a:ext uri="{FF2B5EF4-FFF2-40B4-BE49-F238E27FC236}">
                    <a16:creationId xmlns:a16="http://schemas.microsoft.com/office/drawing/2014/main" id="{E979BC0F-92EB-4C10-B7BC-05D0D070D8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9450" y="4162842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irgkonnektor 70">
                <a:extLst>
                  <a:ext uri="{FF2B5EF4-FFF2-40B4-BE49-F238E27FC236}">
                    <a16:creationId xmlns:a16="http://schemas.microsoft.com/office/drawing/2014/main" id="{40206179-69D4-45A8-A610-22132D7B8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9450" y="4363568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irgkonnektor 71">
                <a:extLst>
                  <a:ext uri="{FF2B5EF4-FFF2-40B4-BE49-F238E27FC236}">
                    <a16:creationId xmlns:a16="http://schemas.microsoft.com/office/drawing/2014/main" id="{10CC1E13-020A-4AA9-82F9-C24163FA17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9449" y="4272269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irgkonnektor 72">
                <a:extLst>
                  <a:ext uri="{FF2B5EF4-FFF2-40B4-BE49-F238E27FC236}">
                    <a16:creationId xmlns:a16="http://schemas.microsoft.com/office/drawing/2014/main" id="{539EB89C-6535-4C5F-A359-8EE1D82650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637" y="4363568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irgkonnektor 73">
                <a:extLst>
                  <a:ext uri="{FF2B5EF4-FFF2-40B4-BE49-F238E27FC236}">
                    <a16:creationId xmlns:a16="http://schemas.microsoft.com/office/drawing/2014/main" id="{BBE7B905-ABE6-40C2-86FE-880B6530A9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638" y="4178594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irgkonnektor 74">
                <a:extLst>
                  <a:ext uri="{FF2B5EF4-FFF2-40B4-BE49-F238E27FC236}">
                    <a16:creationId xmlns:a16="http://schemas.microsoft.com/office/drawing/2014/main" id="{92B58329-937F-4323-9A25-21942A334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637" y="4276347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441713B-FD6F-4355-80AC-CE65B7DEDF4F}"/>
                  </a:ext>
                </a:extLst>
              </p:cNvPr>
              <p:cNvSpPr txBox="1"/>
              <p:nvPr/>
            </p:nvSpPr>
            <p:spPr>
              <a:xfrm>
                <a:off x="3821185" y="4114652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92934"/>
                    </a:solidFill>
                    <a:latin typeface="Arial"/>
                  </a:rPr>
                  <a:t>f(x)</a:t>
                </a:r>
              </a:p>
            </p:txBody>
          </p:sp>
        </p:grpSp>
        <p:cxnSp>
          <p:nvCxnSpPr>
            <p:cNvPr id="77" name="Sirgkonnektor 76">
              <a:extLst>
                <a:ext uri="{FF2B5EF4-FFF2-40B4-BE49-F238E27FC236}">
                  <a16:creationId xmlns:a16="http://schemas.microsoft.com/office/drawing/2014/main" id="{39BEF7ED-ECED-465A-B9FE-439C533956D4}"/>
                </a:ext>
              </a:extLst>
            </p:cNvPr>
            <p:cNvCxnSpPr>
              <a:cxnSpLocks/>
            </p:cNvCxnSpPr>
            <p:nvPr/>
          </p:nvCxnSpPr>
          <p:spPr>
            <a:xfrm>
              <a:off x="2339752" y="3972627"/>
              <a:ext cx="21317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Rühm 43">
            <a:extLst>
              <a:ext uri="{FF2B5EF4-FFF2-40B4-BE49-F238E27FC236}">
                <a16:creationId xmlns:a16="http://schemas.microsoft.com/office/drawing/2014/main" id="{1310FDB1-FAF2-406E-9F6D-AB61E783634B}"/>
              </a:ext>
            </a:extLst>
          </p:cNvPr>
          <p:cNvGrpSpPr/>
          <p:nvPr/>
        </p:nvGrpSpPr>
        <p:grpSpPr>
          <a:xfrm>
            <a:off x="3999409" y="3068960"/>
            <a:ext cx="2034294" cy="919828"/>
            <a:chOff x="2475409" y="3068960"/>
            <a:chExt cx="2034294" cy="91982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372626C-4716-407B-9240-0FF753D9318E}"/>
                </a:ext>
              </a:extLst>
            </p:cNvPr>
            <p:cNvSpPr txBox="1"/>
            <p:nvPr/>
          </p:nvSpPr>
          <p:spPr>
            <a:xfrm>
              <a:off x="2475409" y="3465568"/>
              <a:ext cx="2004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   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Loogika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ja 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aja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</a:t>
              </a:r>
            </a:p>
            <a:p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funksioonid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(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automaat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)</a:t>
              </a:r>
            </a:p>
          </p:txBody>
        </p:sp>
        <p:grpSp>
          <p:nvGrpSpPr>
            <p:cNvPr id="42" name="Rühm 41">
              <a:extLst>
                <a:ext uri="{FF2B5EF4-FFF2-40B4-BE49-F238E27FC236}">
                  <a16:creationId xmlns:a16="http://schemas.microsoft.com/office/drawing/2014/main" id="{D16FEE9E-5673-42C4-A139-F360457426AC}"/>
                </a:ext>
              </a:extLst>
            </p:cNvPr>
            <p:cNvGrpSpPr/>
            <p:nvPr/>
          </p:nvGrpSpPr>
          <p:grpSpPr>
            <a:xfrm>
              <a:off x="3166755" y="3123813"/>
              <a:ext cx="1008447" cy="395475"/>
              <a:chOff x="3166755" y="3123813"/>
              <a:chExt cx="1008447" cy="395475"/>
            </a:xfrm>
          </p:grpSpPr>
          <p:sp>
            <p:nvSpPr>
              <p:cNvPr id="80" name="Ristkülik 79">
                <a:extLst>
                  <a:ext uri="{FF2B5EF4-FFF2-40B4-BE49-F238E27FC236}">
                    <a16:creationId xmlns:a16="http://schemas.microsoft.com/office/drawing/2014/main" id="{60E57F31-61B2-4D39-9620-05ADF61402F2}"/>
                  </a:ext>
                </a:extLst>
              </p:cNvPr>
              <p:cNvSpPr/>
              <p:nvPr/>
            </p:nvSpPr>
            <p:spPr>
              <a:xfrm>
                <a:off x="3395143" y="3123813"/>
                <a:ext cx="334715" cy="3552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1" name="Sirgkonnektor 80">
                <a:extLst>
                  <a:ext uri="{FF2B5EF4-FFF2-40B4-BE49-F238E27FC236}">
                    <a16:creationId xmlns:a16="http://schemas.microsoft.com/office/drawing/2014/main" id="{65B62A26-AF12-4266-AEA6-0129966CE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568" y="3172405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irgkonnektor 81">
                <a:extLst>
                  <a:ext uri="{FF2B5EF4-FFF2-40B4-BE49-F238E27FC236}">
                    <a16:creationId xmlns:a16="http://schemas.microsoft.com/office/drawing/2014/main" id="{A0EEABA2-FD8D-4441-A3E4-81A95732E8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568" y="3373131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irgkonnektor 82">
                <a:extLst>
                  <a:ext uri="{FF2B5EF4-FFF2-40B4-BE49-F238E27FC236}">
                    <a16:creationId xmlns:a16="http://schemas.microsoft.com/office/drawing/2014/main" id="{74AE5154-80BF-4AA7-BB56-6E0A6A30E0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567" y="3281832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irgkonnektor 83">
                <a:extLst>
                  <a:ext uri="{FF2B5EF4-FFF2-40B4-BE49-F238E27FC236}">
                    <a16:creationId xmlns:a16="http://schemas.microsoft.com/office/drawing/2014/main" id="{EA280108-3C2A-4980-90CA-173FDEE21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6755" y="3373131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irgkonnektor 84">
                <a:extLst>
                  <a:ext uri="{FF2B5EF4-FFF2-40B4-BE49-F238E27FC236}">
                    <a16:creationId xmlns:a16="http://schemas.microsoft.com/office/drawing/2014/main" id="{B3134D44-0939-4B31-9EA3-48B9D9C504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6756" y="3188157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irgkonnektor 85">
                <a:extLst>
                  <a:ext uri="{FF2B5EF4-FFF2-40B4-BE49-F238E27FC236}">
                    <a16:creationId xmlns:a16="http://schemas.microsoft.com/office/drawing/2014/main" id="{B4641B93-F3C1-4EE2-B344-1A1FC5FC3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6755" y="3285910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E449C95-E316-443C-B4EF-B0714F5EC681}"/>
                  </a:ext>
                </a:extLst>
              </p:cNvPr>
              <p:cNvSpPr txBox="1"/>
              <p:nvPr/>
            </p:nvSpPr>
            <p:spPr>
              <a:xfrm>
                <a:off x="3341514" y="3123813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92934"/>
                    </a:solidFill>
                    <a:latin typeface="Arial"/>
                  </a:rPr>
                  <a:t>f(x)</a:t>
                </a:r>
              </a:p>
            </p:txBody>
          </p:sp>
          <p:cxnSp>
            <p:nvCxnSpPr>
              <p:cNvPr id="88" name="Sirgkonnektor 87">
                <a:extLst>
                  <a:ext uri="{FF2B5EF4-FFF2-40B4-BE49-F238E27FC236}">
                    <a16:creationId xmlns:a16="http://schemas.microsoft.com/office/drawing/2014/main" id="{44AA6C4F-83C6-4122-B101-FA4FF6DD19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3490" y="3513769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irgkonnektor 89">
                <a:extLst>
                  <a:ext uri="{FF2B5EF4-FFF2-40B4-BE49-F238E27FC236}">
                    <a16:creationId xmlns:a16="http://schemas.microsoft.com/office/drawing/2014/main" id="{EE83EA8B-BB34-4773-BEC7-3C1FB78F4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9549" y="3433377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irgkonnektor 90">
                <a:extLst>
                  <a:ext uri="{FF2B5EF4-FFF2-40B4-BE49-F238E27FC236}">
                    <a16:creationId xmlns:a16="http://schemas.microsoft.com/office/drawing/2014/main" id="{F633E1E8-9AC0-4997-B051-F18242C583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9549" y="3433377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irgkonnektor 92">
                <a:extLst>
                  <a:ext uri="{FF2B5EF4-FFF2-40B4-BE49-F238E27FC236}">
                    <a16:creationId xmlns:a16="http://schemas.microsoft.com/office/drawing/2014/main" id="{1800D49F-0F84-49EC-9003-9A9FC11194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7727" y="3433377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irgkonnektor 93">
                <a:extLst>
                  <a:ext uri="{FF2B5EF4-FFF2-40B4-BE49-F238E27FC236}">
                    <a16:creationId xmlns:a16="http://schemas.microsoft.com/office/drawing/2014/main" id="{A47199C8-60CB-4A24-B784-AF5F79F79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4609" y="3519288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irgkonnektor 94">
                <a:extLst>
                  <a:ext uri="{FF2B5EF4-FFF2-40B4-BE49-F238E27FC236}">
                    <a16:creationId xmlns:a16="http://schemas.microsoft.com/office/drawing/2014/main" id="{1199CFF7-A7B4-44B7-83AA-AA7166382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668" y="3438896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irgkonnektor 95">
                <a:extLst>
                  <a:ext uri="{FF2B5EF4-FFF2-40B4-BE49-F238E27FC236}">
                    <a16:creationId xmlns:a16="http://schemas.microsoft.com/office/drawing/2014/main" id="{6677952E-70E8-460A-B683-2D2FEEDA55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00668" y="3438896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irgkonnektor 96">
                <a:extLst>
                  <a:ext uri="{FF2B5EF4-FFF2-40B4-BE49-F238E27FC236}">
                    <a16:creationId xmlns:a16="http://schemas.microsoft.com/office/drawing/2014/main" id="{51ADDF82-FD9B-4588-A3ED-5C59319704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8846" y="3438896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irgkonnektor 105">
                <a:extLst>
                  <a:ext uri="{FF2B5EF4-FFF2-40B4-BE49-F238E27FC236}">
                    <a16:creationId xmlns:a16="http://schemas.microsoft.com/office/drawing/2014/main" id="{378E8CC1-B067-433A-BF9A-8F3436DA6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8846" y="3513769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irgkonnektor 106">
                <a:extLst>
                  <a:ext uri="{FF2B5EF4-FFF2-40B4-BE49-F238E27FC236}">
                    <a16:creationId xmlns:a16="http://schemas.microsoft.com/office/drawing/2014/main" id="{46BD9C3B-20C0-4EC1-A3F3-2968D821A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7024" y="3434326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irgkonnektor 107">
                <a:extLst>
                  <a:ext uri="{FF2B5EF4-FFF2-40B4-BE49-F238E27FC236}">
                    <a16:creationId xmlns:a16="http://schemas.microsoft.com/office/drawing/2014/main" id="{FCB9CFE6-0DAE-4097-A679-2BAA00FDD6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17187" y="3433377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irgkonnektor 108">
                <a:extLst>
                  <a:ext uri="{FF2B5EF4-FFF2-40B4-BE49-F238E27FC236}">
                    <a16:creationId xmlns:a16="http://schemas.microsoft.com/office/drawing/2014/main" id="{8FBD6C70-8C04-442A-B8C0-21C2439E8B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75202" y="3436670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Sirgkonnektor 114">
              <a:extLst>
                <a:ext uri="{FF2B5EF4-FFF2-40B4-BE49-F238E27FC236}">
                  <a16:creationId xmlns:a16="http://schemas.microsoft.com/office/drawing/2014/main" id="{45923715-A499-44CB-9632-BCED348FDFE6}"/>
                </a:ext>
              </a:extLst>
            </p:cNvPr>
            <p:cNvCxnSpPr>
              <a:cxnSpLocks/>
            </p:cNvCxnSpPr>
            <p:nvPr/>
          </p:nvCxnSpPr>
          <p:spPr>
            <a:xfrm>
              <a:off x="3135049" y="3068960"/>
              <a:ext cx="13746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Rühm 44">
            <a:extLst>
              <a:ext uri="{FF2B5EF4-FFF2-40B4-BE49-F238E27FC236}">
                <a16:creationId xmlns:a16="http://schemas.microsoft.com/office/drawing/2014/main" id="{90A2413B-1AF5-43B8-8FFA-F46111A041AF}"/>
              </a:ext>
            </a:extLst>
          </p:cNvPr>
          <p:cNvGrpSpPr/>
          <p:nvPr/>
        </p:nvGrpSpPr>
        <p:grpSpPr>
          <a:xfrm>
            <a:off x="4670646" y="2644204"/>
            <a:ext cx="1602130" cy="430887"/>
            <a:chOff x="3146646" y="2644203"/>
            <a:chExt cx="1602130" cy="43088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1BC0A38-A605-49CF-9BD6-37530DD44FB4}"/>
                </a:ext>
              </a:extLst>
            </p:cNvPr>
            <p:cNvSpPr txBox="1"/>
            <p:nvPr/>
          </p:nvSpPr>
          <p:spPr>
            <a:xfrm>
              <a:off x="3146646" y="2644203"/>
              <a:ext cx="1602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292934"/>
                  </a:solidFill>
                  <a:latin typeface="Arial"/>
                </a:rPr>
                <a:t>     </a:t>
              </a:r>
              <a:r>
                <a:rPr lang="en-US" sz="1050" dirty="0" err="1">
                  <a:solidFill>
                    <a:srgbClr val="292934"/>
                  </a:solidFill>
                  <a:latin typeface="Arial"/>
                </a:rPr>
                <a:t>Programmeeritav</a:t>
              </a:r>
              <a:endParaRPr lang="en-US" sz="1050" dirty="0">
                <a:solidFill>
                  <a:srgbClr val="292934"/>
                </a:solidFill>
                <a:latin typeface="Arial"/>
              </a:endParaRPr>
            </a:p>
            <a:p>
              <a:r>
                <a:rPr lang="en-US" sz="1000" dirty="0" err="1">
                  <a:solidFill>
                    <a:srgbClr val="292934"/>
                  </a:solidFill>
                  <a:latin typeface="Arial"/>
                </a:rPr>
                <a:t>automaat</a:t>
              </a:r>
              <a:r>
                <a:rPr lang="en-US" sz="1000" dirty="0">
                  <a:solidFill>
                    <a:srgbClr val="292934"/>
                  </a:solidFill>
                  <a:latin typeface="Arial"/>
                </a:rPr>
                <a:t>(</a:t>
              </a:r>
              <a:r>
                <a:rPr lang="en-US" sz="1000" b="1" dirty="0" err="1">
                  <a:solidFill>
                    <a:srgbClr val="292934"/>
                  </a:solidFill>
                  <a:latin typeface="Arial"/>
                </a:rPr>
                <a:t>arvuti</a:t>
              </a:r>
              <a:r>
                <a:rPr lang="en-US" sz="1000" dirty="0" err="1">
                  <a:solidFill>
                    <a:srgbClr val="292934"/>
                  </a:solidFill>
                  <a:latin typeface="Arial"/>
                </a:rPr>
                <a:t>,ASM</a:t>
              </a:r>
              <a:r>
                <a:rPr lang="en-US" sz="1000" dirty="0">
                  <a:solidFill>
                    <a:srgbClr val="292934"/>
                  </a:solidFill>
                  <a:latin typeface="Arial"/>
                </a:rPr>
                <a:t>)</a:t>
              </a:r>
            </a:p>
          </p:txBody>
        </p:sp>
        <p:cxnSp>
          <p:nvCxnSpPr>
            <p:cNvPr id="120" name="Sirgkonnektor 119">
              <a:extLst>
                <a:ext uri="{FF2B5EF4-FFF2-40B4-BE49-F238E27FC236}">
                  <a16:creationId xmlns:a16="http://schemas.microsoft.com/office/drawing/2014/main" id="{0DF93BD7-FF62-427B-9CC9-5DC68D416796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46" y="2644203"/>
              <a:ext cx="102254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Rühm 50">
            <a:extLst>
              <a:ext uri="{FF2B5EF4-FFF2-40B4-BE49-F238E27FC236}">
                <a16:creationId xmlns:a16="http://schemas.microsoft.com/office/drawing/2014/main" id="{FE7861E4-9CE7-4DDF-B8B1-5679949A5D87}"/>
              </a:ext>
            </a:extLst>
          </p:cNvPr>
          <p:cNvGrpSpPr/>
          <p:nvPr/>
        </p:nvGrpSpPr>
        <p:grpSpPr>
          <a:xfrm>
            <a:off x="5033382" y="2387123"/>
            <a:ext cx="1132041" cy="276999"/>
            <a:chOff x="3509381" y="2387122"/>
            <a:chExt cx="1132041" cy="276999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D1F0C39-2973-4BED-A816-1D6BE8962D0E}"/>
                </a:ext>
              </a:extLst>
            </p:cNvPr>
            <p:cNvSpPr txBox="1"/>
            <p:nvPr/>
          </p:nvSpPr>
          <p:spPr>
            <a:xfrm>
              <a:off x="3509381" y="2387122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292934"/>
                  </a:solidFill>
                  <a:latin typeface="Arial"/>
                </a:rPr>
                <a:t>  </a:t>
              </a:r>
              <a:r>
                <a:rPr lang="en-US" sz="1200" dirty="0" err="1">
                  <a:solidFill>
                    <a:srgbClr val="292934"/>
                  </a:solidFill>
                  <a:latin typeface="Arial"/>
                </a:rPr>
                <a:t>Kõrgkeeled</a:t>
              </a:r>
              <a:r>
                <a:rPr lang="en-US" sz="1200" dirty="0">
                  <a:solidFill>
                    <a:srgbClr val="292934"/>
                  </a:solidFill>
                  <a:latin typeface="Arial"/>
                </a:rPr>
                <a:t>  </a:t>
              </a:r>
            </a:p>
          </p:txBody>
        </p:sp>
        <p:cxnSp>
          <p:nvCxnSpPr>
            <p:cNvPr id="124" name="Sirgkonnektor 123">
              <a:extLst>
                <a:ext uri="{FF2B5EF4-FFF2-40B4-BE49-F238E27FC236}">
                  <a16:creationId xmlns:a16="http://schemas.microsoft.com/office/drawing/2014/main" id="{3916D30A-9271-408A-91F3-EAAA1F0F227D}"/>
                </a:ext>
              </a:extLst>
            </p:cNvPr>
            <p:cNvCxnSpPr>
              <a:cxnSpLocks/>
            </p:cNvCxnSpPr>
            <p:nvPr/>
          </p:nvCxnSpPr>
          <p:spPr>
            <a:xfrm>
              <a:off x="3695212" y="2403311"/>
              <a:ext cx="81449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3623A93A-61E9-4383-B0E0-3CD9DCB58F64}"/>
              </a:ext>
            </a:extLst>
          </p:cNvPr>
          <p:cNvSpPr txBox="1"/>
          <p:nvPr/>
        </p:nvSpPr>
        <p:spPr>
          <a:xfrm>
            <a:off x="5263568" y="2095935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2934"/>
                </a:solidFill>
                <a:latin typeface="Arial"/>
              </a:rPr>
              <a:t>Opsüs</a:t>
            </a:r>
            <a:endParaRPr lang="en-US" sz="1600" dirty="0">
              <a:solidFill>
                <a:srgbClr val="292934"/>
              </a:solidFill>
              <a:latin typeface="Arial"/>
            </a:endParaRPr>
          </a:p>
        </p:txBody>
      </p:sp>
      <p:cxnSp>
        <p:nvCxnSpPr>
          <p:cNvPr id="130" name="Sirgkonnektor 129">
            <a:extLst>
              <a:ext uri="{FF2B5EF4-FFF2-40B4-BE49-F238E27FC236}">
                <a16:creationId xmlns:a16="http://schemas.microsoft.com/office/drawing/2014/main" id="{5E378439-040C-4778-A74A-4846C820F7E7}"/>
              </a:ext>
            </a:extLst>
          </p:cNvPr>
          <p:cNvCxnSpPr>
            <a:cxnSpLocks/>
          </p:cNvCxnSpPr>
          <p:nvPr/>
        </p:nvCxnSpPr>
        <p:spPr>
          <a:xfrm>
            <a:off x="5449752" y="2105960"/>
            <a:ext cx="1150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Rühm 18">
            <a:extLst>
              <a:ext uri="{FF2B5EF4-FFF2-40B4-BE49-F238E27FC236}">
                <a16:creationId xmlns:a16="http://schemas.microsoft.com/office/drawing/2014/main" id="{5B7EC5FB-0236-4586-B176-4C786D71756B}"/>
              </a:ext>
            </a:extLst>
          </p:cNvPr>
          <p:cNvGrpSpPr/>
          <p:nvPr/>
        </p:nvGrpSpPr>
        <p:grpSpPr>
          <a:xfrm>
            <a:off x="5995531" y="3631501"/>
            <a:ext cx="1996122" cy="534032"/>
            <a:chOff x="4471531" y="3631501"/>
            <a:chExt cx="1996122" cy="53403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2CCE97A-FEDC-4DD1-9A14-DF583A495170}"/>
                </a:ext>
              </a:extLst>
            </p:cNvPr>
            <p:cNvSpPr txBox="1"/>
            <p:nvPr/>
          </p:nvSpPr>
          <p:spPr>
            <a:xfrm>
              <a:off x="4471531" y="3642313"/>
              <a:ext cx="1718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Generaatorid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filtrid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sz="1200" dirty="0" err="1">
                  <a:solidFill>
                    <a:srgbClr val="292934"/>
                  </a:solidFill>
                  <a:latin typeface="Arial"/>
                </a:rPr>
                <a:t>analoogarvuti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</a:t>
              </a:r>
            </a:p>
          </p:txBody>
        </p:sp>
        <p:pic>
          <p:nvPicPr>
            <p:cNvPr id="60" name="Pilt 59">
              <a:extLst>
                <a:ext uri="{FF2B5EF4-FFF2-40B4-BE49-F238E27FC236}">
                  <a16:creationId xmlns:a16="http://schemas.microsoft.com/office/drawing/2014/main" id="{0DC5299A-0946-4A52-9190-E5CC7D9D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64365" y="3752639"/>
              <a:ext cx="503288" cy="400617"/>
            </a:xfrm>
            <a:prstGeom prst="rect">
              <a:avLst/>
            </a:prstGeom>
          </p:spPr>
        </p:pic>
        <p:cxnSp>
          <p:nvCxnSpPr>
            <p:cNvPr id="134" name="Sirgkonnektor 133">
              <a:extLst>
                <a:ext uri="{FF2B5EF4-FFF2-40B4-BE49-F238E27FC236}">
                  <a16:creationId xmlns:a16="http://schemas.microsoft.com/office/drawing/2014/main" id="{F576A0F0-648C-4416-8967-F088BB537AE3}"/>
                </a:ext>
              </a:extLst>
            </p:cNvPr>
            <p:cNvCxnSpPr>
              <a:cxnSpLocks/>
            </p:cNvCxnSpPr>
            <p:nvPr/>
          </p:nvCxnSpPr>
          <p:spPr>
            <a:xfrm>
              <a:off x="4509703" y="3631501"/>
              <a:ext cx="18887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7DF932D3-C51C-4F64-940E-D5D3B1322C66}"/>
              </a:ext>
            </a:extLst>
          </p:cNvPr>
          <p:cNvSpPr txBox="1"/>
          <p:nvPr/>
        </p:nvSpPr>
        <p:spPr>
          <a:xfrm>
            <a:off x="5495375" y="1614226"/>
            <a:ext cx="131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92934"/>
                </a:solidFill>
                <a:latin typeface="Arial"/>
              </a:rPr>
              <a:t>     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Meie</a:t>
            </a:r>
            <a:r>
              <a:rPr lang="en-US" sz="1400" dirty="0">
                <a:solidFill>
                  <a:srgbClr val="292934"/>
                </a:solidFill>
                <a:latin typeface="Arial"/>
              </a:rPr>
              <a:t> </a:t>
            </a:r>
          </a:p>
          <a:p>
            <a:r>
              <a:rPr lang="en-US" sz="1400" dirty="0">
                <a:solidFill>
                  <a:srgbClr val="292934"/>
                </a:solidFill>
                <a:latin typeface="Arial"/>
              </a:rPr>
              <a:t>   “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hea</a:t>
            </a:r>
            <a:r>
              <a:rPr lang="en-US" sz="1400" dirty="0">
                <a:solidFill>
                  <a:srgbClr val="292934"/>
                </a:solidFill>
                <a:latin typeface="Arial"/>
              </a:rPr>
              <a:t>” 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elu</a:t>
            </a:r>
            <a:endParaRPr lang="en-US" sz="1400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95C17DD-5E5A-494A-A98F-4A3A3C061CB4}"/>
              </a:ext>
            </a:extLst>
          </p:cNvPr>
          <p:cNvSpPr txBox="1"/>
          <p:nvPr/>
        </p:nvSpPr>
        <p:spPr>
          <a:xfrm rot="2979319">
            <a:off x="6809815" y="3342509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292934"/>
                </a:solidFill>
                <a:latin typeface="Arial"/>
              </a:rPr>
              <a:t>Analoogtehnika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4564C7D-A5D4-4AC2-A3C8-0F2A8546369D}"/>
              </a:ext>
            </a:extLst>
          </p:cNvPr>
          <p:cNvSpPr txBox="1"/>
          <p:nvPr/>
        </p:nvSpPr>
        <p:spPr>
          <a:xfrm rot="18635215">
            <a:off x="2312116" y="3374493"/>
            <a:ext cx="2890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292934"/>
                </a:solidFill>
                <a:latin typeface="Arial"/>
              </a:rPr>
              <a:t>Digitaaltehnika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grpSp>
        <p:nvGrpSpPr>
          <p:cNvPr id="33" name="Rühm 32">
            <a:extLst>
              <a:ext uri="{FF2B5EF4-FFF2-40B4-BE49-F238E27FC236}">
                <a16:creationId xmlns:a16="http://schemas.microsoft.com/office/drawing/2014/main" id="{6EA62C75-F7E0-4095-86DE-7B42E47FCCB6}"/>
              </a:ext>
            </a:extLst>
          </p:cNvPr>
          <p:cNvGrpSpPr/>
          <p:nvPr/>
        </p:nvGrpSpPr>
        <p:grpSpPr>
          <a:xfrm>
            <a:off x="5994753" y="3067650"/>
            <a:ext cx="1633752" cy="589597"/>
            <a:chOff x="4501756" y="3052715"/>
            <a:chExt cx="1633752" cy="589597"/>
          </a:xfrm>
        </p:grpSpPr>
        <p:grpSp>
          <p:nvGrpSpPr>
            <p:cNvPr id="21" name="Rühm 20">
              <a:extLst>
                <a:ext uri="{FF2B5EF4-FFF2-40B4-BE49-F238E27FC236}">
                  <a16:creationId xmlns:a16="http://schemas.microsoft.com/office/drawing/2014/main" id="{F072B5CD-93E5-4D21-AF60-BAE0CD63BB7F}"/>
                </a:ext>
              </a:extLst>
            </p:cNvPr>
            <p:cNvGrpSpPr/>
            <p:nvPr/>
          </p:nvGrpSpPr>
          <p:grpSpPr>
            <a:xfrm>
              <a:off x="4501756" y="3052715"/>
              <a:ext cx="1633752" cy="571724"/>
              <a:chOff x="4466627" y="3065459"/>
              <a:chExt cx="1633752" cy="571724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514966E7-802E-46F6-8247-61E5F71F210F}"/>
                  </a:ext>
                </a:extLst>
              </p:cNvPr>
              <p:cNvSpPr txBox="1"/>
              <p:nvPr/>
            </p:nvSpPr>
            <p:spPr>
              <a:xfrm>
                <a:off x="4466627" y="3362067"/>
                <a:ext cx="53732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292934"/>
                    </a:solidFill>
                    <a:latin typeface="Arial"/>
                  </a:rPr>
                  <a:t>220 V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77B1F02C-7E66-4D33-86C2-4D908387B3A6}"/>
                  </a:ext>
                </a:extLst>
              </p:cNvPr>
              <p:cNvSpPr txBox="1"/>
              <p:nvPr/>
            </p:nvSpPr>
            <p:spPr>
              <a:xfrm>
                <a:off x="5338141" y="3329406"/>
                <a:ext cx="4042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92934"/>
                    </a:solidFill>
                    <a:latin typeface="Arial"/>
                  </a:rPr>
                  <a:t>5V</a:t>
                </a:r>
              </a:p>
            </p:txBody>
          </p:sp>
          <p:grpSp>
            <p:nvGrpSpPr>
              <p:cNvPr id="20" name="Rühm 19">
                <a:extLst>
                  <a:ext uri="{FF2B5EF4-FFF2-40B4-BE49-F238E27FC236}">
                    <a16:creationId xmlns:a16="http://schemas.microsoft.com/office/drawing/2014/main" id="{D1D39EA4-DE88-4A8D-9709-E6A8F8005A27}"/>
                  </a:ext>
                </a:extLst>
              </p:cNvPr>
              <p:cNvGrpSpPr/>
              <p:nvPr/>
            </p:nvGrpSpPr>
            <p:grpSpPr>
              <a:xfrm>
                <a:off x="4479358" y="3065459"/>
                <a:ext cx="1621021" cy="517013"/>
                <a:chOff x="4482058" y="3065885"/>
                <a:chExt cx="1621021" cy="517013"/>
              </a:xfrm>
            </p:grpSpPr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2CF34100-C046-49E4-83FE-2241AC3D1438}"/>
                    </a:ext>
                  </a:extLst>
                </p:cNvPr>
                <p:cNvSpPr txBox="1"/>
                <p:nvPr/>
              </p:nvSpPr>
              <p:spPr>
                <a:xfrm>
                  <a:off x="4482058" y="3065885"/>
                  <a:ext cx="16210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>
                      <a:solidFill>
                        <a:srgbClr val="292934"/>
                      </a:solidFill>
                      <a:latin typeface="Arial"/>
                    </a:rPr>
                    <a:t>Toiteseadmed</a:t>
                  </a:r>
                  <a:endParaRPr lang="en-US" dirty="0">
                    <a:solidFill>
                      <a:srgbClr val="292934"/>
                    </a:solidFill>
                    <a:latin typeface="Arial"/>
                  </a:endParaRPr>
                </a:p>
              </p:txBody>
            </p:sp>
            <p:sp>
              <p:nvSpPr>
                <p:cNvPr id="137" name="Ristkülik 136">
                  <a:extLst>
                    <a:ext uri="{FF2B5EF4-FFF2-40B4-BE49-F238E27FC236}">
                      <a16:creationId xmlns:a16="http://schemas.microsoft.com/office/drawing/2014/main" id="{DC21EA0B-D69A-4472-BD23-C962521B0B68}"/>
                    </a:ext>
                  </a:extLst>
                </p:cNvPr>
                <p:cNvSpPr/>
                <p:nvPr/>
              </p:nvSpPr>
              <p:spPr>
                <a:xfrm>
                  <a:off x="4944080" y="3352952"/>
                  <a:ext cx="432048" cy="2293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38" name="Sirgkonnektor 137">
                  <a:extLst>
                    <a:ext uri="{FF2B5EF4-FFF2-40B4-BE49-F238E27FC236}">
                      <a16:creationId xmlns:a16="http://schemas.microsoft.com/office/drawing/2014/main" id="{DA0F7991-ED91-4669-8A7C-CD32FA69B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43616" y="3570863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irgkonnektor 138">
                  <a:extLst>
                    <a:ext uri="{FF2B5EF4-FFF2-40B4-BE49-F238E27FC236}">
                      <a16:creationId xmlns:a16="http://schemas.microsoft.com/office/drawing/2014/main" id="{B8A23183-C85B-4267-BD37-D16A024E3A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44896" y="3384265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irgkonnektor 139">
                  <a:extLst>
                    <a:ext uri="{FF2B5EF4-FFF2-40B4-BE49-F238E27FC236}">
                      <a16:creationId xmlns:a16="http://schemas.microsoft.com/office/drawing/2014/main" id="{BEB5D1FB-2D63-4F20-B7A1-5D1A40B4F3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85028" y="3564166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irgkonnektor 140">
                  <a:extLst>
                    <a:ext uri="{FF2B5EF4-FFF2-40B4-BE49-F238E27FC236}">
                      <a16:creationId xmlns:a16="http://schemas.microsoft.com/office/drawing/2014/main" id="{ABB34E8A-D86A-46CD-874B-70D28917F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85028" y="3384265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irgkonnektor 143">
                  <a:extLst>
                    <a:ext uri="{FF2B5EF4-FFF2-40B4-BE49-F238E27FC236}">
                      <a16:creationId xmlns:a16="http://schemas.microsoft.com/office/drawing/2014/main" id="{9511D64D-86E3-425C-A97A-87B6556F50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9703" y="3068960"/>
                  <a:ext cx="139067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irgkonnektor 158">
                  <a:extLst>
                    <a:ext uri="{FF2B5EF4-FFF2-40B4-BE49-F238E27FC236}">
                      <a16:creationId xmlns:a16="http://schemas.microsoft.com/office/drawing/2014/main" id="{4BFDB7F4-84BA-4B97-86E4-1DD8BFAA76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34371" y="3362067"/>
                  <a:ext cx="416550" cy="2208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Vabakuju: kujund 163">
                  <a:extLst>
                    <a:ext uri="{FF2B5EF4-FFF2-40B4-BE49-F238E27FC236}">
                      <a16:creationId xmlns:a16="http://schemas.microsoft.com/office/drawing/2014/main" id="{C6672EA6-1995-488B-B5A0-2D24AF59DEC0}"/>
                    </a:ext>
                  </a:extLst>
                </p:cNvPr>
                <p:cNvSpPr/>
                <p:nvPr/>
              </p:nvSpPr>
              <p:spPr>
                <a:xfrm>
                  <a:off x="4990541" y="3420470"/>
                  <a:ext cx="106749" cy="57093"/>
                </a:xfrm>
                <a:custGeom>
                  <a:avLst/>
                  <a:gdLst>
                    <a:gd name="connsiteX0" fmla="*/ 0 w 312865"/>
                    <a:gd name="connsiteY0" fmla="*/ 60960 h 251460"/>
                    <a:gd name="connsiteX1" fmla="*/ 53340 w 312865"/>
                    <a:gd name="connsiteY1" fmla="*/ 7620 h 251460"/>
                    <a:gd name="connsiteX2" fmla="*/ 76200 w 312865"/>
                    <a:gd name="connsiteY2" fmla="*/ 0 h 251460"/>
                    <a:gd name="connsiteX3" fmla="*/ 129540 w 312865"/>
                    <a:gd name="connsiteY3" fmla="*/ 7620 h 251460"/>
                    <a:gd name="connsiteX4" fmla="*/ 144780 w 312865"/>
                    <a:gd name="connsiteY4" fmla="*/ 53340 h 251460"/>
                    <a:gd name="connsiteX5" fmla="*/ 152400 w 312865"/>
                    <a:gd name="connsiteY5" fmla="*/ 76200 h 251460"/>
                    <a:gd name="connsiteX6" fmla="*/ 160020 w 312865"/>
                    <a:gd name="connsiteY6" fmla="*/ 99060 h 251460"/>
                    <a:gd name="connsiteX7" fmla="*/ 167640 w 312865"/>
                    <a:gd name="connsiteY7" fmla="*/ 220980 h 251460"/>
                    <a:gd name="connsiteX8" fmla="*/ 175260 w 312865"/>
                    <a:gd name="connsiteY8" fmla="*/ 243840 h 251460"/>
                    <a:gd name="connsiteX9" fmla="*/ 198120 w 312865"/>
                    <a:gd name="connsiteY9" fmla="*/ 251460 h 251460"/>
                    <a:gd name="connsiteX10" fmla="*/ 266700 w 312865"/>
                    <a:gd name="connsiteY10" fmla="*/ 243840 h 251460"/>
                    <a:gd name="connsiteX11" fmla="*/ 274320 w 312865"/>
                    <a:gd name="connsiteY11" fmla="*/ 220980 h 251460"/>
                    <a:gd name="connsiteX12" fmla="*/ 297180 w 312865"/>
                    <a:gd name="connsiteY12" fmla="*/ 167640 h 251460"/>
                    <a:gd name="connsiteX13" fmla="*/ 304800 w 312865"/>
                    <a:gd name="connsiteY13" fmla="*/ 99060 h 251460"/>
                    <a:gd name="connsiteX14" fmla="*/ 312420 w 312865"/>
                    <a:gd name="connsiteY14" fmla="*/ 45720 h 25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2865" h="251460">
                      <a:moveTo>
                        <a:pt x="0" y="60960"/>
                      </a:moveTo>
                      <a:cubicBezTo>
                        <a:pt x="21839" y="33661"/>
                        <a:pt x="25035" y="21773"/>
                        <a:pt x="53340" y="7620"/>
                      </a:cubicBezTo>
                      <a:cubicBezTo>
                        <a:pt x="60524" y="4028"/>
                        <a:pt x="68580" y="2540"/>
                        <a:pt x="76200" y="0"/>
                      </a:cubicBezTo>
                      <a:cubicBezTo>
                        <a:pt x="93980" y="2540"/>
                        <a:pt x="115363" y="-3407"/>
                        <a:pt x="129540" y="7620"/>
                      </a:cubicBezTo>
                      <a:cubicBezTo>
                        <a:pt x="142220" y="17483"/>
                        <a:pt x="139700" y="38100"/>
                        <a:pt x="144780" y="53340"/>
                      </a:cubicBezTo>
                      <a:lnTo>
                        <a:pt x="152400" y="76200"/>
                      </a:lnTo>
                      <a:lnTo>
                        <a:pt x="160020" y="99060"/>
                      </a:lnTo>
                      <a:cubicBezTo>
                        <a:pt x="162560" y="139700"/>
                        <a:pt x="163377" y="180484"/>
                        <a:pt x="167640" y="220980"/>
                      </a:cubicBezTo>
                      <a:cubicBezTo>
                        <a:pt x="168481" y="228968"/>
                        <a:pt x="169580" y="238160"/>
                        <a:pt x="175260" y="243840"/>
                      </a:cubicBezTo>
                      <a:cubicBezTo>
                        <a:pt x="180940" y="249520"/>
                        <a:pt x="190500" y="248920"/>
                        <a:pt x="198120" y="251460"/>
                      </a:cubicBezTo>
                      <a:cubicBezTo>
                        <a:pt x="220980" y="248920"/>
                        <a:pt x="245344" y="252382"/>
                        <a:pt x="266700" y="243840"/>
                      </a:cubicBezTo>
                      <a:cubicBezTo>
                        <a:pt x="274158" y="240857"/>
                        <a:pt x="271156" y="228363"/>
                        <a:pt x="274320" y="220980"/>
                      </a:cubicBezTo>
                      <a:cubicBezTo>
                        <a:pt x="302568" y="155068"/>
                        <a:pt x="279310" y="221251"/>
                        <a:pt x="297180" y="167640"/>
                      </a:cubicBezTo>
                      <a:cubicBezTo>
                        <a:pt x="299720" y="144780"/>
                        <a:pt x="301019" y="121748"/>
                        <a:pt x="304800" y="99060"/>
                      </a:cubicBezTo>
                      <a:cubicBezTo>
                        <a:pt x="315633" y="34063"/>
                        <a:pt x="312420" y="125340"/>
                        <a:pt x="312420" y="4572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292934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ECBF911A-06B4-40D5-A25B-5383958FF88B}"/>
                </a:ext>
              </a:extLst>
            </p:cNvPr>
            <p:cNvSpPr txBox="1"/>
            <p:nvPr/>
          </p:nvSpPr>
          <p:spPr>
            <a:xfrm>
              <a:off x="5127684" y="3334535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=</a:t>
              </a:r>
            </a:p>
          </p:txBody>
        </p:sp>
      </p:grpSp>
      <p:grpSp>
        <p:nvGrpSpPr>
          <p:cNvPr id="57" name="Rühm 56">
            <a:extLst>
              <a:ext uri="{FF2B5EF4-FFF2-40B4-BE49-F238E27FC236}">
                <a16:creationId xmlns:a16="http://schemas.microsoft.com/office/drawing/2014/main" id="{5EAA3039-76DA-4BDB-86B0-B526E857AC55}"/>
              </a:ext>
            </a:extLst>
          </p:cNvPr>
          <p:cNvGrpSpPr/>
          <p:nvPr/>
        </p:nvGrpSpPr>
        <p:grpSpPr>
          <a:xfrm>
            <a:off x="9711918" y="1418008"/>
            <a:ext cx="835607" cy="3333466"/>
            <a:chOff x="8187917" y="1418008"/>
            <a:chExt cx="835607" cy="3333466"/>
          </a:xfrm>
        </p:grpSpPr>
        <p:cxnSp>
          <p:nvCxnSpPr>
            <p:cNvPr id="167" name="Sirge noolkonnektor 166">
              <a:extLst>
                <a:ext uri="{FF2B5EF4-FFF2-40B4-BE49-F238E27FC236}">
                  <a16:creationId xmlns:a16="http://schemas.microsoft.com/office/drawing/2014/main" id="{02BC8512-749D-43AE-82FD-FCF16768E8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0178" y="1418008"/>
              <a:ext cx="9267" cy="325909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F04BC08A-31F7-496D-93FE-F668EAF27F35}"/>
                </a:ext>
              </a:extLst>
            </p:cNvPr>
            <p:cNvSpPr txBox="1"/>
            <p:nvPr/>
          </p:nvSpPr>
          <p:spPr>
            <a:xfrm rot="16200000">
              <a:off x="7297410" y="3025360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Mugavus,lihtsus,kasutamine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cxnSp>
          <p:nvCxnSpPr>
            <p:cNvPr id="170" name="Sirge noolkonnektor 169">
              <a:extLst>
                <a:ext uri="{FF2B5EF4-FFF2-40B4-BE49-F238E27FC236}">
                  <a16:creationId xmlns:a16="http://schemas.microsoft.com/office/drawing/2014/main" id="{41922F2B-527D-42C5-BB69-63B4AB05A2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7249" y="1466242"/>
              <a:ext cx="4893" cy="328523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65D991E-DFBD-4456-B3F0-5C2CBA366F21}"/>
                </a:ext>
              </a:extLst>
            </p:cNvPr>
            <p:cNvSpPr txBox="1"/>
            <p:nvPr/>
          </p:nvSpPr>
          <p:spPr>
            <a:xfrm rot="16200000">
              <a:off x="6927283" y="3091713"/>
              <a:ext cx="2890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Teadmised,oskused,disain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</p:grpSp>
      <p:cxnSp>
        <p:nvCxnSpPr>
          <p:cNvPr id="176" name="Sirgkonnektor 175">
            <a:extLst>
              <a:ext uri="{FF2B5EF4-FFF2-40B4-BE49-F238E27FC236}">
                <a16:creationId xmlns:a16="http://schemas.microsoft.com/office/drawing/2014/main" id="{3FD0B216-73A7-4EB4-94AD-CE26DD55CFBF}"/>
              </a:ext>
            </a:extLst>
          </p:cNvPr>
          <p:cNvCxnSpPr/>
          <p:nvPr/>
        </p:nvCxnSpPr>
        <p:spPr>
          <a:xfrm flipH="1" flipV="1">
            <a:off x="4302384" y="1418008"/>
            <a:ext cx="1550867" cy="19621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irgkonnektor 176">
            <a:extLst>
              <a:ext uri="{FF2B5EF4-FFF2-40B4-BE49-F238E27FC236}">
                <a16:creationId xmlns:a16="http://schemas.microsoft.com/office/drawing/2014/main" id="{31CAFDBD-2498-4CD6-B007-B37B2709E4AE}"/>
              </a:ext>
            </a:extLst>
          </p:cNvPr>
          <p:cNvCxnSpPr>
            <a:cxnSpLocks/>
          </p:cNvCxnSpPr>
          <p:nvPr/>
        </p:nvCxnSpPr>
        <p:spPr>
          <a:xfrm flipH="1">
            <a:off x="3503713" y="1983594"/>
            <a:ext cx="2046565" cy="124900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Rühm 11">
            <a:extLst>
              <a:ext uri="{FF2B5EF4-FFF2-40B4-BE49-F238E27FC236}">
                <a16:creationId xmlns:a16="http://schemas.microsoft.com/office/drawing/2014/main" id="{A800260D-5425-4B33-8E71-555EF4155C41}"/>
              </a:ext>
            </a:extLst>
          </p:cNvPr>
          <p:cNvGrpSpPr/>
          <p:nvPr/>
        </p:nvGrpSpPr>
        <p:grpSpPr>
          <a:xfrm>
            <a:off x="2659040" y="5370492"/>
            <a:ext cx="6749329" cy="369332"/>
            <a:chOff x="1135039" y="5370492"/>
            <a:chExt cx="6749329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228590-FA49-43AA-80E5-C22AA2A35DFC}"/>
                </a:ext>
              </a:extLst>
            </p:cNvPr>
            <p:cNvSpPr txBox="1"/>
            <p:nvPr/>
          </p:nvSpPr>
          <p:spPr>
            <a:xfrm>
              <a:off x="1187624" y="5370492"/>
              <a:ext cx="365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Ideaalkomponendid</a:t>
              </a:r>
              <a:r>
                <a:rPr lang="en-US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kaksklemmid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cxnSp>
          <p:nvCxnSpPr>
            <p:cNvPr id="17" name="Sirgkonnektor 16">
              <a:extLst>
                <a:ext uri="{FF2B5EF4-FFF2-40B4-BE49-F238E27FC236}">
                  <a16:creationId xmlns:a16="http://schemas.microsoft.com/office/drawing/2014/main" id="{9F134A7D-BE76-48C2-A752-280E740A0816}"/>
                </a:ext>
              </a:extLst>
            </p:cNvPr>
            <p:cNvCxnSpPr>
              <a:cxnSpLocks/>
            </p:cNvCxnSpPr>
            <p:nvPr/>
          </p:nvCxnSpPr>
          <p:spPr>
            <a:xfrm>
              <a:off x="1135039" y="5370492"/>
              <a:ext cx="67493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Rühm 8">
              <a:extLst>
                <a:ext uri="{FF2B5EF4-FFF2-40B4-BE49-F238E27FC236}">
                  <a16:creationId xmlns:a16="http://schemas.microsoft.com/office/drawing/2014/main" id="{E41DF20A-F455-4F52-9DF4-5F232D1B09E5}"/>
                </a:ext>
              </a:extLst>
            </p:cNvPr>
            <p:cNvGrpSpPr/>
            <p:nvPr/>
          </p:nvGrpSpPr>
          <p:grpSpPr>
            <a:xfrm>
              <a:off x="4847600" y="5476002"/>
              <a:ext cx="2787457" cy="216024"/>
              <a:chOff x="4847600" y="5476002"/>
              <a:chExt cx="2787457" cy="216024"/>
            </a:xfrm>
          </p:grpSpPr>
          <p:cxnSp>
            <p:nvCxnSpPr>
              <p:cNvPr id="22" name="Sirgkonnektor 21">
                <a:extLst>
                  <a:ext uri="{FF2B5EF4-FFF2-40B4-BE49-F238E27FC236}">
                    <a16:creationId xmlns:a16="http://schemas.microsoft.com/office/drawing/2014/main" id="{B5CD5A74-A6E7-4E6F-9836-9E4FB8CA21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7600" y="5589240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istkülik 22">
                <a:extLst>
                  <a:ext uri="{FF2B5EF4-FFF2-40B4-BE49-F238E27FC236}">
                    <a16:creationId xmlns:a16="http://schemas.microsoft.com/office/drawing/2014/main" id="{5C6D90CE-1637-4011-9E7C-2A9B73AB7A3D}"/>
                  </a:ext>
                </a:extLst>
              </p:cNvPr>
              <p:cNvSpPr/>
              <p:nvPr/>
            </p:nvSpPr>
            <p:spPr>
              <a:xfrm>
                <a:off x="5148064" y="5517232"/>
                <a:ext cx="432048" cy="1439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4" name="Sirgkonnektor 23">
                <a:extLst>
                  <a:ext uri="{FF2B5EF4-FFF2-40B4-BE49-F238E27FC236}">
                    <a16:creationId xmlns:a16="http://schemas.microsoft.com/office/drawing/2014/main" id="{7AF124F5-8E7A-4641-B803-325C12ADDC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0112" y="5589642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irgkonnektor 24">
                <a:extLst>
                  <a:ext uri="{FF2B5EF4-FFF2-40B4-BE49-F238E27FC236}">
                    <a16:creationId xmlns:a16="http://schemas.microsoft.com/office/drawing/2014/main" id="{528A13D6-72F5-42C8-8027-B053694AEA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2160" y="5589196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istkülik 25">
                <a:extLst>
                  <a:ext uri="{FF2B5EF4-FFF2-40B4-BE49-F238E27FC236}">
                    <a16:creationId xmlns:a16="http://schemas.microsoft.com/office/drawing/2014/main" id="{C127B626-3B26-4F7E-A59F-3AA29DFDB0D0}"/>
                  </a:ext>
                </a:extLst>
              </p:cNvPr>
              <p:cNvSpPr/>
              <p:nvPr/>
            </p:nvSpPr>
            <p:spPr>
              <a:xfrm>
                <a:off x="6312624" y="5511985"/>
                <a:ext cx="45719" cy="14392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" name="Ristkülik 26">
                <a:extLst>
                  <a:ext uri="{FF2B5EF4-FFF2-40B4-BE49-F238E27FC236}">
                    <a16:creationId xmlns:a16="http://schemas.microsoft.com/office/drawing/2014/main" id="{C36F70C8-6929-4C4C-AE0D-D6AB260A4356}"/>
                  </a:ext>
                </a:extLst>
              </p:cNvPr>
              <p:cNvSpPr/>
              <p:nvPr/>
            </p:nvSpPr>
            <p:spPr>
              <a:xfrm>
                <a:off x="6398489" y="5511985"/>
                <a:ext cx="45719" cy="14392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8" name="Sirgkonnektor 27">
                <a:extLst>
                  <a:ext uri="{FF2B5EF4-FFF2-40B4-BE49-F238E27FC236}">
                    <a16:creationId xmlns:a16="http://schemas.microsoft.com/office/drawing/2014/main" id="{66D565B4-528F-45F8-9F2F-F1EBCAF44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4208" y="5589240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673278B4-7447-4790-AB38-08CBD460EE44}"/>
                  </a:ext>
                </a:extLst>
              </p:cNvPr>
              <p:cNvSpPr/>
              <p:nvPr/>
            </p:nvSpPr>
            <p:spPr>
              <a:xfrm>
                <a:off x="7118569" y="5476002"/>
                <a:ext cx="216024" cy="21602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0" name="Sirgkonnektor 29">
                <a:extLst>
                  <a:ext uri="{FF2B5EF4-FFF2-40B4-BE49-F238E27FC236}">
                    <a16:creationId xmlns:a16="http://schemas.microsoft.com/office/drawing/2014/main" id="{FCBDF3BD-541B-4D5A-B65C-710105B74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8105" y="5591539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irgkonnektor 30">
                <a:extLst>
                  <a:ext uri="{FF2B5EF4-FFF2-40B4-BE49-F238E27FC236}">
                    <a16:creationId xmlns:a16="http://schemas.microsoft.com/office/drawing/2014/main" id="{44E3CE2A-83D9-42AC-A39A-1021B3111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593" y="5591985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irgkonnektor 31">
                <a:extLst>
                  <a:ext uri="{FF2B5EF4-FFF2-40B4-BE49-F238E27FC236}">
                    <a16:creationId xmlns:a16="http://schemas.microsoft.com/office/drawing/2014/main" id="{11124F0D-046F-4FC8-B6B8-C290F7AB7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240" y="5511985"/>
                <a:ext cx="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irgkonnektor 34">
                <a:extLst>
                  <a:ext uri="{FF2B5EF4-FFF2-40B4-BE49-F238E27FC236}">
                    <a16:creationId xmlns:a16="http://schemas.microsoft.com/office/drawing/2014/main" id="{74A4CEE2-2C9C-4FA6-9C92-0280E72DC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6296" y="5589560"/>
                <a:ext cx="645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irgkonnektor 38">
                <a:extLst>
                  <a:ext uri="{FF2B5EF4-FFF2-40B4-BE49-F238E27FC236}">
                    <a16:creationId xmlns:a16="http://schemas.microsoft.com/office/drawing/2014/main" id="{1B7070CC-BF33-4F96-96D7-24CAEB924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300" y="5565984"/>
                <a:ext cx="0" cy="546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irgkonnektor 178">
                <a:extLst>
                  <a:ext uri="{FF2B5EF4-FFF2-40B4-BE49-F238E27FC236}">
                    <a16:creationId xmlns:a16="http://schemas.microsoft.com/office/drawing/2014/main" id="{9A3BA64D-397B-4914-B196-82E9802848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64288" y="5565984"/>
                <a:ext cx="0" cy="519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2" name="Sirgkonnektor 181">
            <a:extLst>
              <a:ext uri="{FF2B5EF4-FFF2-40B4-BE49-F238E27FC236}">
                <a16:creationId xmlns:a16="http://schemas.microsoft.com/office/drawing/2014/main" id="{4E3A82CD-187A-473F-94DE-3DAF24CBFDC2}"/>
              </a:ext>
            </a:extLst>
          </p:cNvPr>
          <p:cNvCxnSpPr>
            <a:cxnSpLocks/>
          </p:cNvCxnSpPr>
          <p:nvPr/>
        </p:nvCxnSpPr>
        <p:spPr>
          <a:xfrm flipH="1">
            <a:off x="2066483" y="3222819"/>
            <a:ext cx="1458096" cy="180912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irgkonnektor 185">
            <a:extLst>
              <a:ext uri="{FF2B5EF4-FFF2-40B4-BE49-F238E27FC236}">
                <a16:creationId xmlns:a16="http://schemas.microsoft.com/office/drawing/2014/main" id="{B15FF9EB-F82E-46A7-95F9-7DA83D9CB2F9}"/>
              </a:ext>
            </a:extLst>
          </p:cNvPr>
          <p:cNvCxnSpPr>
            <a:cxnSpLocks/>
          </p:cNvCxnSpPr>
          <p:nvPr/>
        </p:nvCxnSpPr>
        <p:spPr>
          <a:xfrm flipH="1" flipV="1">
            <a:off x="1713223" y="1396141"/>
            <a:ext cx="2615540" cy="2751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Rühm 33">
            <a:extLst>
              <a:ext uri="{FF2B5EF4-FFF2-40B4-BE49-F238E27FC236}">
                <a16:creationId xmlns:a16="http://schemas.microsoft.com/office/drawing/2014/main" id="{437B6E34-DA2F-446F-BF6E-C1BA0E5417EC}"/>
              </a:ext>
            </a:extLst>
          </p:cNvPr>
          <p:cNvGrpSpPr/>
          <p:nvPr/>
        </p:nvGrpSpPr>
        <p:grpSpPr>
          <a:xfrm>
            <a:off x="5980413" y="2596654"/>
            <a:ext cx="1224086" cy="523220"/>
            <a:chOff x="4456413" y="2596654"/>
            <a:chExt cx="1224086" cy="523220"/>
          </a:xfrm>
        </p:grpSpPr>
        <p:pic>
          <p:nvPicPr>
            <p:cNvPr id="192" name="Pilt 191">
              <a:extLst>
                <a:ext uri="{FF2B5EF4-FFF2-40B4-BE49-F238E27FC236}">
                  <a16:creationId xmlns:a16="http://schemas.microsoft.com/office/drawing/2014/main" id="{140FDB8E-2401-4298-B879-6707C9DC0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50252" y="2774732"/>
              <a:ext cx="330247" cy="270474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10878E9-DED3-4BAD-B05D-CDB0DDDCA8F9}"/>
                </a:ext>
              </a:extLst>
            </p:cNvPr>
            <p:cNvSpPr txBox="1"/>
            <p:nvPr/>
          </p:nvSpPr>
          <p:spPr>
            <a:xfrm>
              <a:off x="4456413" y="2596654"/>
              <a:ext cx="9701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Juhtmega</a:t>
              </a:r>
              <a:endParaRPr lang="en-US" sz="1400" dirty="0">
                <a:solidFill>
                  <a:srgbClr val="292934"/>
                </a:solidFill>
                <a:latin typeface="Arial"/>
              </a:endParaRPr>
            </a:p>
            <a:p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   side</a:t>
              </a:r>
            </a:p>
          </p:txBody>
        </p:sp>
        <p:cxnSp>
          <p:nvCxnSpPr>
            <p:cNvPr id="188" name="Sirgkonnektor 187">
              <a:extLst>
                <a:ext uri="{FF2B5EF4-FFF2-40B4-BE49-F238E27FC236}">
                  <a16:creationId xmlns:a16="http://schemas.microsoft.com/office/drawing/2014/main" id="{309C8834-7BAB-4101-84A2-AE1D22FB896E}"/>
                </a:ext>
              </a:extLst>
            </p:cNvPr>
            <p:cNvCxnSpPr>
              <a:cxnSpLocks/>
            </p:cNvCxnSpPr>
            <p:nvPr/>
          </p:nvCxnSpPr>
          <p:spPr>
            <a:xfrm>
              <a:off x="4498736" y="2644203"/>
              <a:ext cx="10365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Võrdkülgne kolmnurk 17">
            <a:extLst>
              <a:ext uri="{FF2B5EF4-FFF2-40B4-BE49-F238E27FC236}">
                <a16:creationId xmlns:a16="http://schemas.microsoft.com/office/drawing/2014/main" id="{932ABEB2-5A85-4A82-8BC3-7FAE8CC4E39A}"/>
              </a:ext>
            </a:extLst>
          </p:cNvPr>
          <p:cNvSpPr/>
          <p:nvPr/>
        </p:nvSpPr>
        <p:spPr>
          <a:xfrm>
            <a:off x="2522104" y="1441049"/>
            <a:ext cx="7023198" cy="4072879"/>
          </a:xfrm>
          <a:prstGeom prst="triangle">
            <a:avLst/>
          </a:prstGeom>
          <a:solidFill>
            <a:srgbClr val="00B050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427A7CD-9828-4D60-844B-C94F2F6609BD}"/>
              </a:ext>
            </a:extLst>
          </p:cNvPr>
          <p:cNvSpPr txBox="1"/>
          <p:nvPr/>
        </p:nvSpPr>
        <p:spPr>
          <a:xfrm>
            <a:off x="4392129" y="3980911"/>
            <a:ext cx="335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TEHNOLOOGIA</a:t>
            </a:r>
            <a:endParaRPr lang="et-E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Natuke ajaloost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260848"/>
          </a:xfrm>
        </p:spPr>
        <p:txBody>
          <a:bodyPr>
            <a:normAutofit lnSpcReduction="10000"/>
          </a:bodyPr>
          <a:lstStyle/>
          <a:p>
            <a:r>
              <a:rPr lang="et-EE" dirty="0"/>
              <a:t>Elektroonika sünniaastaks loetakse aastat 1906, mil USA insener Lee De Forest leiutas Audioni (võimendava elektronlambi – trioodi). Kahe elektroodiga lamp – diood 1904)</a:t>
            </a:r>
          </a:p>
          <a:p>
            <a:r>
              <a:rPr lang="et-EE" dirty="0"/>
              <a:t>Avanes võimalus väikese energiahulgaga </a:t>
            </a:r>
            <a:r>
              <a:rPr lang="en-US" dirty="0" err="1"/>
              <a:t>juhtida</a:t>
            </a:r>
            <a:r>
              <a:rPr lang="et-EE" dirty="0"/>
              <a:t> suurema hulga energia liikumist.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4077072"/>
            <a:ext cx="2794000" cy="191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6801" y="638132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rgbClr val="292934"/>
                </a:solidFill>
                <a:latin typeface="Arial"/>
              </a:rPr>
              <a:t>Pilt- wikipedia (Audion 1906)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3821920"/>
            <a:ext cx="4474840" cy="271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0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Natuke ajaloost (</a:t>
            </a:r>
            <a:r>
              <a:rPr lang="en-US" dirty="0"/>
              <a:t>2</a:t>
            </a:r>
            <a:r>
              <a:rPr lang="et-EE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651304" cy="3701008"/>
          </a:xfrm>
        </p:spPr>
        <p:txBody>
          <a:bodyPr>
            <a:normAutofit fontScale="85000" lnSpcReduction="10000"/>
          </a:bodyPr>
          <a:lstStyle/>
          <a:p>
            <a:r>
              <a:rPr lang="et-EE" dirty="0"/>
              <a:t>Transistori sünniaastaks loetakse aastat 1947 , mil </a:t>
            </a:r>
            <a:r>
              <a:rPr lang="en-US" dirty="0"/>
              <a:t>John Bardeen, William Shockley </a:t>
            </a:r>
            <a:r>
              <a:rPr lang="et-EE" dirty="0"/>
              <a:t>ja</a:t>
            </a:r>
            <a:r>
              <a:rPr lang="en-US" dirty="0"/>
              <a:t> Walter Brattain</a:t>
            </a:r>
            <a:r>
              <a:rPr lang="et-EE" dirty="0"/>
              <a:t> demonstreerisid bipolaartransistorit.</a:t>
            </a:r>
          </a:p>
          <a:p>
            <a:r>
              <a:rPr lang="et-EE" dirty="0"/>
              <a:t>Väljatransistor patenteeriti 1925 aastal aga ideest kaugemale ei jõutud.</a:t>
            </a:r>
          </a:p>
          <a:p>
            <a:r>
              <a:rPr lang="et-EE" dirty="0"/>
              <a:t>1951 - sai transistore poest osta.</a:t>
            </a:r>
          </a:p>
          <a:p>
            <a:r>
              <a:rPr lang="et-EE" dirty="0"/>
              <a:t>1953 - esimene transistorarvuti.</a:t>
            </a:r>
          </a:p>
          <a:p>
            <a:r>
              <a:rPr lang="et-EE" dirty="0"/>
              <a:t>1954 – </a:t>
            </a:r>
            <a:r>
              <a:rPr lang="et-EE" dirty="0">
                <a:solidFill>
                  <a:srgbClr val="FF0000"/>
                </a:solidFill>
              </a:rPr>
              <a:t>ränitransistor</a:t>
            </a:r>
          </a:p>
          <a:p>
            <a:r>
              <a:rPr lang="et-EE" dirty="0"/>
              <a:t>1958</a:t>
            </a:r>
            <a:r>
              <a:rPr lang="et-EE" dirty="0">
                <a:solidFill>
                  <a:srgbClr val="FF0000"/>
                </a:solidFill>
              </a:rPr>
              <a:t> – esimene integraallülitus (mikroskeem)</a:t>
            </a:r>
          </a:p>
          <a:p>
            <a:pPr marL="0" indent="0">
              <a:buNone/>
            </a:pPr>
            <a:r>
              <a:rPr lang="et-EE" dirty="0"/>
              <a:t>...............................</a:t>
            </a:r>
          </a:p>
          <a:p>
            <a:r>
              <a:rPr lang="et-EE" dirty="0"/>
              <a:t>2016  - 25 miljonit transistori </a:t>
            </a:r>
          </a:p>
          <a:p>
            <a:pPr marL="0" indent="0">
              <a:buNone/>
            </a:pPr>
            <a:r>
              <a:rPr lang="et-EE" dirty="0"/>
              <a:t>   ruutsentimeetrile</a:t>
            </a:r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59" y="4100297"/>
            <a:ext cx="3810000" cy="226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2065" y="6301462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rgbClr val="292934"/>
                </a:solidFill>
                <a:latin typeface="Arial"/>
              </a:rPr>
              <a:t>Pilt- wikipedia (Transistor)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1" y="53732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t-EE" dirty="0">
              <a:solidFill>
                <a:srgbClr val="292934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695" y="4837786"/>
            <a:ext cx="1927101" cy="1927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2" y="2516295"/>
            <a:ext cx="2385248" cy="158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Rühm 35">
            <a:extLst>
              <a:ext uri="{FF2B5EF4-FFF2-40B4-BE49-F238E27FC236}">
                <a16:creationId xmlns:a16="http://schemas.microsoft.com/office/drawing/2014/main" id="{FC3A36E6-67E2-4C8E-899D-145A37B6D55C}"/>
              </a:ext>
            </a:extLst>
          </p:cNvPr>
          <p:cNvGrpSpPr/>
          <p:nvPr/>
        </p:nvGrpSpPr>
        <p:grpSpPr>
          <a:xfrm>
            <a:off x="5970633" y="2109563"/>
            <a:ext cx="901209" cy="584775"/>
            <a:chOff x="4446632" y="2109562"/>
            <a:chExt cx="901209" cy="584775"/>
          </a:xfrm>
        </p:grpSpPr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0BCCDC4E-FDDD-4FDE-B288-345889560345}"/>
                </a:ext>
              </a:extLst>
            </p:cNvPr>
            <p:cNvSpPr txBox="1"/>
            <p:nvPr/>
          </p:nvSpPr>
          <p:spPr>
            <a:xfrm>
              <a:off x="4446632" y="2109562"/>
              <a:ext cx="901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Raadio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-</a:t>
              </a:r>
            </a:p>
            <a:p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side</a:t>
              </a:r>
            </a:p>
          </p:txBody>
        </p:sp>
        <p:pic>
          <p:nvPicPr>
            <p:cNvPr id="191" name="Pilt 190">
              <a:extLst>
                <a:ext uri="{FF2B5EF4-FFF2-40B4-BE49-F238E27FC236}">
                  <a16:creationId xmlns:a16="http://schemas.microsoft.com/office/drawing/2014/main" id="{15169FED-34AA-4E41-965C-2A557582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3950" y="2366134"/>
              <a:ext cx="181134" cy="26090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Elektroonikapüramiid</a:t>
            </a:r>
            <a:r>
              <a:rPr lang="en-US" dirty="0"/>
              <a:t>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795" y="1587031"/>
            <a:ext cx="3381395" cy="309006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Tipptehnoloogia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Nutiseadmed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Sotsiaalmeedia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Videomängud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Iseautod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Laiskus</a:t>
            </a:r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r>
              <a:rPr lang="en-US" dirty="0" err="1">
                <a:solidFill>
                  <a:srgbClr val="00B050"/>
                </a:solidFill>
              </a:rPr>
              <a:t>Hiina</a:t>
            </a:r>
            <a:r>
              <a:rPr lang="en-US" dirty="0">
                <a:solidFill>
                  <a:srgbClr val="00B050"/>
                </a:solidFill>
              </a:rPr>
              <a:t>..</a:t>
            </a:r>
          </a:p>
          <a:p>
            <a:r>
              <a:rPr lang="en-US" dirty="0" err="1">
                <a:solidFill>
                  <a:srgbClr val="00B050"/>
                </a:solidFill>
              </a:rPr>
              <a:t>Jne</a:t>
            </a:r>
            <a:r>
              <a:rPr lang="en-US" dirty="0">
                <a:solidFill>
                  <a:srgbClr val="00B050"/>
                </a:solidFill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</a:rPr>
              <a:t>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8902A-5261-4D09-ADB2-70F1EC2EDA61}"/>
              </a:ext>
            </a:extLst>
          </p:cNvPr>
          <p:cNvSpPr txBox="1"/>
          <p:nvPr/>
        </p:nvSpPr>
        <p:spPr>
          <a:xfrm>
            <a:off x="9082376" y="6530727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34"/>
                </a:solidFill>
                <a:latin typeface="Arial"/>
              </a:rPr>
              <a:t>© M.J. 2020</a:t>
            </a:r>
          </a:p>
        </p:txBody>
      </p:sp>
      <p:sp>
        <p:nvSpPr>
          <p:cNvPr id="5" name="Võrdkülgne kolmnurk 4">
            <a:extLst>
              <a:ext uri="{FF2B5EF4-FFF2-40B4-BE49-F238E27FC236}">
                <a16:creationId xmlns:a16="http://schemas.microsoft.com/office/drawing/2014/main" id="{C6521648-68ED-4F21-916C-782CB4DD7C6C}"/>
              </a:ext>
            </a:extLst>
          </p:cNvPr>
          <p:cNvSpPr/>
          <p:nvPr/>
        </p:nvSpPr>
        <p:spPr>
          <a:xfrm>
            <a:off x="1713223" y="1418009"/>
            <a:ext cx="8640960" cy="5075892"/>
          </a:xfrm>
          <a:prstGeom prst="triangl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" name="Sirgkonnektor 6">
            <a:extLst>
              <a:ext uri="{FF2B5EF4-FFF2-40B4-BE49-F238E27FC236}">
                <a16:creationId xmlns:a16="http://schemas.microsoft.com/office/drawing/2014/main" id="{01765935-6227-4843-A5CE-791F4E1DA91C}"/>
              </a:ext>
            </a:extLst>
          </p:cNvPr>
          <p:cNvCxnSpPr>
            <a:cxnSpLocks/>
          </p:cNvCxnSpPr>
          <p:nvPr/>
        </p:nvCxnSpPr>
        <p:spPr>
          <a:xfrm>
            <a:off x="2010967" y="6139934"/>
            <a:ext cx="8026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CAF99F-1FF8-4C68-8B50-DD37ADB07AF9}"/>
              </a:ext>
            </a:extLst>
          </p:cNvPr>
          <p:cNvSpPr txBox="1"/>
          <p:nvPr/>
        </p:nvSpPr>
        <p:spPr>
          <a:xfrm>
            <a:off x="2351585" y="6139934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292934"/>
                </a:solidFill>
                <a:latin typeface="Arial"/>
              </a:rPr>
              <a:t>Loodus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: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füüsikalised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suurused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(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jõud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pinge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292934"/>
                </a:solidFill>
                <a:latin typeface="Arial"/>
              </a:rPr>
              <a:t>rõhk,mass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…)   , </a:t>
            </a:r>
            <a:r>
              <a:rPr lang="en-US" b="1" dirty="0" err="1">
                <a:solidFill>
                  <a:srgbClr val="292934"/>
                </a:solidFill>
                <a:latin typeface="Arial"/>
              </a:rPr>
              <a:t>Mõõtmine</a:t>
            </a:r>
            <a:r>
              <a:rPr lang="en-US" b="1" dirty="0">
                <a:solidFill>
                  <a:srgbClr val="292934"/>
                </a:solidFill>
                <a:latin typeface="Arial"/>
              </a:rPr>
              <a:t> !!!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    </a:t>
            </a:r>
          </a:p>
        </p:txBody>
      </p:sp>
      <p:grpSp>
        <p:nvGrpSpPr>
          <p:cNvPr id="6" name="Rühm 5">
            <a:extLst>
              <a:ext uri="{FF2B5EF4-FFF2-40B4-BE49-F238E27FC236}">
                <a16:creationId xmlns:a16="http://schemas.microsoft.com/office/drawing/2014/main" id="{9084F6BC-B7E7-49E9-8CBF-863B3C9AF9DA}"/>
              </a:ext>
            </a:extLst>
          </p:cNvPr>
          <p:cNvGrpSpPr/>
          <p:nvPr/>
        </p:nvGrpSpPr>
        <p:grpSpPr>
          <a:xfrm>
            <a:off x="2260245" y="5770602"/>
            <a:ext cx="7471917" cy="338554"/>
            <a:chOff x="736244" y="5770602"/>
            <a:chExt cx="7471917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77B3AF-D985-498E-988B-E64F4263DCDE}"/>
                </a:ext>
              </a:extLst>
            </p:cNvPr>
            <p:cNvSpPr txBox="1"/>
            <p:nvPr/>
          </p:nvSpPr>
          <p:spPr>
            <a:xfrm>
              <a:off x="736244" y="5770602"/>
              <a:ext cx="7471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Füüsikaseadused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suuruste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</a:t>
              </a:r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omavahelised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</a:t>
              </a:r>
              <a:r>
                <a:rPr lang="en-US" sz="1600" dirty="0" err="1">
                  <a:solidFill>
                    <a:srgbClr val="292934"/>
                  </a:solidFill>
                  <a:latin typeface="Arial"/>
                </a:rPr>
                <a:t>seosed</a:t>
              </a:r>
              <a:r>
                <a:rPr lang="en-US" sz="1600" dirty="0">
                  <a:solidFill>
                    <a:srgbClr val="292934"/>
                  </a:solidFill>
                  <a:latin typeface="Arial"/>
                </a:rPr>
                <a:t>  (Maxwell, Newton, Ohm…..) </a:t>
              </a:r>
            </a:p>
          </p:txBody>
        </p:sp>
        <p:cxnSp>
          <p:nvCxnSpPr>
            <p:cNvPr id="11" name="Sirgkonnektor 10">
              <a:extLst>
                <a:ext uri="{FF2B5EF4-FFF2-40B4-BE49-F238E27FC236}">
                  <a16:creationId xmlns:a16="http://schemas.microsoft.com/office/drawing/2014/main" id="{30E93515-D96E-4B78-A1A6-EAD4184A9F96}"/>
                </a:ext>
              </a:extLst>
            </p:cNvPr>
            <p:cNvCxnSpPr>
              <a:cxnSpLocks/>
            </p:cNvCxnSpPr>
            <p:nvPr/>
          </p:nvCxnSpPr>
          <p:spPr>
            <a:xfrm>
              <a:off x="794422" y="5770602"/>
              <a:ext cx="73779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Rühm 52">
            <a:extLst>
              <a:ext uri="{FF2B5EF4-FFF2-40B4-BE49-F238E27FC236}">
                <a16:creationId xmlns:a16="http://schemas.microsoft.com/office/drawing/2014/main" id="{C7025108-7BF7-4E68-82F7-B6312D15447A}"/>
              </a:ext>
            </a:extLst>
          </p:cNvPr>
          <p:cNvGrpSpPr/>
          <p:nvPr/>
        </p:nvGrpSpPr>
        <p:grpSpPr>
          <a:xfrm>
            <a:off x="2927649" y="4941169"/>
            <a:ext cx="6130391" cy="429323"/>
            <a:chOff x="1403648" y="4941168"/>
            <a:chExt cx="6130391" cy="429323"/>
          </a:xfrm>
        </p:grpSpPr>
        <p:sp>
          <p:nvSpPr>
            <p:cNvPr id="46" name="Võrdkülgne kolmnurk 45">
              <a:extLst>
                <a:ext uri="{FF2B5EF4-FFF2-40B4-BE49-F238E27FC236}">
                  <a16:creationId xmlns:a16="http://schemas.microsoft.com/office/drawing/2014/main" id="{21A7142F-6438-4D0D-A66B-C51BC71F8AC3}"/>
                </a:ext>
              </a:extLst>
            </p:cNvPr>
            <p:cNvSpPr/>
            <p:nvPr/>
          </p:nvSpPr>
          <p:spPr>
            <a:xfrm rot="5400000">
              <a:off x="4572000" y="5033526"/>
              <a:ext cx="360040" cy="244608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4" name="Rühm 13">
              <a:extLst>
                <a:ext uri="{FF2B5EF4-FFF2-40B4-BE49-F238E27FC236}">
                  <a16:creationId xmlns:a16="http://schemas.microsoft.com/office/drawing/2014/main" id="{B4AB60D7-908B-41FB-8545-3880E1940732}"/>
                </a:ext>
              </a:extLst>
            </p:cNvPr>
            <p:cNvGrpSpPr/>
            <p:nvPr/>
          </p:nvGrpSpPr>
          <p:grpSpPr>
            <a:xfrm>
              <a:off x="1403648" y="4941168"/>
              <a:ext cx="6130391" cy="429323"/>
              <a:chOff x="1403648" y="4941168"/>
              <a:chExt cx="6130391" cy="429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F21274-7537-4056-A80D-CD328B684C91}"/>
                  </a:ext>
                </a:extLst>
              </p:cNvPr>
              <p:cNvSpPr txBox="1"/>
              <p:nvPr/>
            </p:nvSpPr>
            <p:spPr>
              <a:xfrm>
                <a:off x="1403648" y="5001159"/>
                <a:ext cx="2749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292934"/>
                    </a:solidFill>
                    <a:latin typeface="Arial"/>
                  </a:rPr>
                  <a:t>Võimendid</a:t>
                </a:r>
                <a:r>
                  <a:rPr lang="en-US" dirty="0">
                    <a:solidFill>
                      <a:srgbClr val="292934"/>
                    </a:solidFill>
                    <a:latin typeface="Arial"/>
                  </a:rPr>
                  <a:t>, </a:t>
                </a:r>
                <a:r>
                  <a:rPr lang="en-US" dirty="0" err="1">
                    <a:solidFill>
                      <a:srgbClr val="292934"/>
                    </a:solidFill>
                    <a:latin typeface="Arial"/>
                  </a:rPr>
                  <a:t>kolmklemmid</a:t>
                </a:r>
                <a:endParaRPr lang="en-US" dirty="0">
                  <a:solidFill>
                    <a:srgbClr val="292934"/>
                  </a:solidFill>
                  <a:latin typeface="Arial"/>
                </a:endParaRPr>
              </a:p>
            </p:txBody>
          </p:sp>
          <p:cxnSp>
            <p:nvCxnSpPr>
              <p:cNvPr id="43" name="Sirgkonnektor 42">
                <a:extLst>
                  <a:ext uri="{FF2B5EF4-FFF2-40B4-BE49-F238E27FC236}">
                    <a16:creationId xmlns:a16="http://schemas.microsoft.com/office/drawing/2014/main" id="{E859AD55-16E5-41B0-B2E1-341962EC1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5367" y="4941168"/>
                <a:ext cx="604867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Rühm 12">
                <a:extLst>
                  <a:ext uri="{FF2B5EF4-FFF2-40B4-BE49-F238E27FC236}">
                    <a16:creationId xmlns:a16="http://schemas.microsoft.com/office/drawing/2014/main" id="{13ECA80D-2443-4E9B-93F7-C3FC3117D5C7}"/>
                  </a:ext>
                </a:extLst>
              </p:cNvPr>
              <p:cNvGrpSpPr/>
              <p:nvPr/>
            </p:nvGrpSpPr>
            <p:grpSpPr>
              <a:xfrm>
                <a:off x="4329252" y="4960445"/>
                <a:ext cx="3019819" cy="388586"/>
                <a:chOff x="4329252" y="4960445"/>
                <a:chExt cx="3019819" cy="388586"/>
              </a:xfrm>
            </p:grpSpPr>
            <p:pic>
              <p:nvPicPr>
                <p:cNvPr id="195" name="Pilt 194">
                  <a:extLst>
                    <a:ext uri="{FF2B5EF4-FFF2-40B4-BE49-F238E27FC236}">
                      <a16:creationId xmlns:a16="http://schemas.microsoft.com/office/drawing/2014/main" id="{A24B9C62-8B96-478C-8689-3126BE3D9D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27497" y="4962008"/>
                  <a:ext cx="521574" cy="387023"/>
                </a:xfrm>
                <a:prstGeom prst="rect">
                  <a:avLst/>
                </a:prstGeom>
              </p:spPr>
            </p:pic>
            <p:cxnSp>
              <p:nvCxnSpPr>
                <p:cNvPr id="47" name="Sirgkonnektor 46">
                  <a:extLst>
                    <a:ext uri="{FF2B5EF4-FFF2-40B4-BE49-F238E27FC236}">
                      <a16:creationId xmlns:a16="http://schemas.microsoft.com/office/drawing/2014/main" id="{3648B05E-8804-43FF-BAB3-CDE57C407B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4324" y="5155830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irgkonnektor 47">
                  <a:extLst>
                    <a:ext uri="{FF2B5EF4-FFF2-40B4-BE49-F238E27FC236}">
                      <a16:creationId xmlns:a16="http://schemas.microsoft.com/office/drawing/2014/main" id="{8A2DAD5D-687C-48A0-BC8E-2268722CB2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29252" y="5157472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9" name="Pilt 48">
                  <a:extLst>
                    <a:ext uri="{FF2B5EF4-FFF2-40B4-BE49-F238E27FC236}">
                      <a16:creationId xmlns:a16="http://schemas.microsoft.com/office/drawing/2014/main" id="{221056DA-E3E7-42B5-9CBC-FF082D701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50921" y="5000199"/>
                  <a:ext cx="247278" cy="334088"/>
                </a:xfrm>
                <a:prstGeom prst="rect">
                  <a:avLst/>
                </a:prstGeom>
              </p:spPr>
            </p:pic>
            <p:pic>
              <p:nvPicPr>
                <p:cNvPr id="50" name="Pilt 49">
                  <a:extLst>
                    <a:ext uri="{FF2B5EF4-FFF2-40B4-BE49-F238E27FC236}">
                      <a16:creationId xmlns:a16="http://schemas.microsoft.com/office/drawing/2014/main" id="{5044E91F-9712-4385-942C-86268D339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11465" y="4960445"/>
                  <a:ext cx="504070" cy="351486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52" name="Sirgkonnektor 51">
            <a:extLst>
              <a:ext uri="{FF2B5EF4-FFF2-40B4-BE49-F238E27FC236}">
                <a16:creationId xmlns:a16="http://schemas.microsoft.com/office/drawing/2014/main" id="{9515D790-7E5C-464A-8F58-063878906745}"/>
              </a:ext>
            </a:extLst>
          </p:cNvPr>
          <p:cNvCxnSpPr>
            <a:cxnSpLocks/>
          </p:cNvCxnSpPr>
          <p:nvPr/>
        </p:nvCxnSpPr>
        <p:spPr>
          <a:xfrm>
            <a:off x="6022737" y="2105960"/>
            <a:ext cx="1259" cy="28352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Rühm 14">
            <a:extLst>
              <a:ext uri="{FF2B5EF4-FFF2-40B4-BE49-F238E27FC236}">
                <a16:creationId xmlns:a16="http://schemas.microsoft.com/office/drawing/2014/main" id="{1B843E8C-C8DB-4A1E-8BE3-4E3735127CB1}"/>
              </a:ext>
            </a:extLst>
          </p:cNvPr>
          <p:cNvGrpSpPr/>
          <p:nvPr/>
        </p:nvGrpSpPr>
        <p:grpSpPr>
          <a:xfrm>
            <a:off x="6013738" y="4187809"/>
            <a:ext cx="2386518" cy="757201"/>
            <a:chOff x="4489738" y="4187808"/>
            <a:chExt cx="2386518" cy="757201"/>
          </a:xfrm>
        </p:grpSpPr>
        <p:pic>
          <p:nvPicPr>
            <p:cNvPr id="55" name="Pilt 54">
              <a:extLst>
                <a:ext uri="{FF2B5EF4-FFF2-40B4-BE49-F238E27FC236}">
                  <a16:creationId xmlns:a16="http://schemas.microsoft.com/office/drawing/2014/main" id="{30EB25A2-C21D-4445-B0C6-CC083436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3352" y="4194481"/>
              <a:ext cx="695992" cy="7313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6C283B-0B0B-40B8-9AB6-A9E6FDAA3401}"/>
                </a:ext>
              </a:extLst>
            </p:cNvPr>
            <p:cNvSpPr txBox="1"/>
            <p:nvPr/>
          </p:nvSpPr>
          <p:spPr>
            <a:xfrm>
              <a:off x="4489738" y="4298678"/>
              <a:ext cx="1518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Operatsioon</a:t>
              </a:r>
              <a:r>
                <a:rPr lang="en-US" dirty="0">
                  <a:solidFill>
                    <a:srgbClr val="292934"/>
                  </a:solidFill>
                  <a:latin typeface="Arial"/>
                </a:rPr>
                <a:t>-</a:t>
              </a:r>
            </a:p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võimendi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cxnSp>
          <p:nvCxnSpPr>
            <p:cNvPr id="56" name="Sirgkonnektor 55">
              <a:extLst>
                <a:ext uri="{FF2B5EF4-FFF2-40B4-BE49-F238E27FC236}">
                  <a16:creationId xmlns:a16="http://schemas.microsoft.com/office/drawing/2014/main" id="{D6F05BC0-8E3D-4462-94C7-033D8BB28FDE}"/>
                </a:ext>
              </a:extLst>
            </p:cNvPr>
            <p:cNvCxnSpPr>
              <a:cxnSpLocks/>
            </p:cNvCxnSpPr>
            <p:nvPr/>
          </p:nvCxnSpPr>
          <p:spPr>
            <a:xfrm>
              <a:off x="4509703" y="4187808"/>
              <a:ext cx="23665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Rühm 36">
            <a:extLst>
              <a:ext uri="{FF2B5EF4-FFF2-40B4-BE49-F238E27FC236}">
                <a16:creationId xmlns:a16="http://schemas.microsoft.com/office/drawing/2014/main" id="{D6504EB8-99C2-4ADB-B26F-AD29FAA21CD6}"/>
              </a:ext>
            </a:extLst>
          </p:cNvPr>
          <p:cNvGrpSpPr/>
          <p:nvPr/>
        </p:nvGrpSpPr>
        <p:grpSpPr>
          <a:xfrm>
            <a:off x="3298880" y="4548494"/>
            <a:ext cx="2714859" cy="377287"/>
            <a:chOff x="1774879" y="4548493"/>
            <a:chExt cx="2714859" cy="377287"/>
          </a:xfrm>
        </p:grpSpPr>
        <p:pic>
          <p:nvPicPr>
            <p:cNvPr id="63" name="Pilt 62">
              <a:extLst>
                <a:ext uri="{FF2B5EF4-FFF2-40B4-BE49-F238E27FC236}">
                  <a16:creationId xmlns:a16="http://schemas.microsoft.com/office/drawing/2014/main" id="{7FE72AE9-FF6A-4373-9C9F-3863CAE4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37455" y="4637061"/>
              <a:ext cx="437972" cy="23092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C6A631A-FAFE-47A6-B54F-98A2F7F4D094}"/>
                </a:ext>
              </a:extLst>
            </p:cNvPr>
            <p:cNvSpPr txBox="1"/>
            <p:nvPr/>
          </p:nvSpPr>
          <p:spPr>
            <a:xfrm>
              <a:off x="1774879" y="4556448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Lihtloogika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pic>
          <p:nvPicPr>
            <p:cNvPr id="62" name="Pilt 61">
              <a:extLst>
                <a:ext uri="{FF2B5EF4-FFF2-40B4-BE49-F238E27FC236}">
                  <a16:creationId xmlns:a16="http://schemas.microsoft.com/office/drawing/2014/main" id="{F7B3652E-AA08-4489-80F4-2920FE02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35150" y="4630249"/>
              <a:ext cx="494352" cy="242450"/>
            </a:xfrm>
            <a:prstGeom prst="rect">
              <a:avLst/>
            </a:prstGeom>
          </p:spPr>
        </p:pic>
        <p:pic>
          <p:nvPicPr>
            <p:cNvPr id="64" name="Pilt 63">
              <a:extLst>
                <a:ext uri="{FF2B5EF4-FFF2-40B4-BE49-F238E27FC236}">
                  <a16:creationId xmlns:a16="http://schemas.microsoft.com/office/drawing/2014/main" id="{22BC9671-F46C-4AE0-9408-04BDEA6B1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00668" y="4641176"/>
              <a:ext cx="478816" cy="230929"/>
            </a:xfrm>
            <a:prstGeom prst="rect">
              <a:avLst/>
            </a:prstGeom>
          </p:spPr>
        </p:pic>
        <p:cxnSp>
          <p:nvCxnSpPr>
            <p:cNvPr id="65" name="Sirgkonnektor 64">
              <a:extLst>
                <a:ext uri="{FF2B5EF4-FFF2-40B4-BE49-F238E27FC236}">
                  <a16:creationId xmlns:a16="http://schemas.microsoft.com/office/drawing/2014/main" id="{0AB2F848-656E-4605-AF11-DFC12E949D8D}"/>
                </a:ext>
              </a:extLst>
            </p:cNvPr>
            <p:cNvCxnSpPr>
              <a:cxnSpLocks/>
            </p:cNvCxnSpPr>
            <p:nvPr/>
          </p:nvCxnSpPr>
          <p:spPr>
            <a:xfrm>
              <a:off x="1835696" y="4548493"/>
              <a:ext cx="26540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Rühm 39">
            <a:extLst>
              <a:ext uri="{FF2B5EF4-FFF2-40B4-BE49-F238E27FC236}">
                <a16:creationId xmlns:a16="http://schemas.microsoft.com/office/drawing/2014/main" id="{68D682CA-28F5-4818-AED4-02C38B97311A}"/>
              </a:ext>
            </a:extLst>
          </p:cNvPr>
          <p:cNvGrpSpPr/>
          <p:nvPr/>
        </p:nvGrpSpPr>
        <p:grpSpPr>
          <a:xfrm>
            <a:off x="3768240" y="3899050"/>
            <a:ext cx="2241384" cy="646331"/>
            <a:chOff x="2230147" y="3900027"/>
            <a:chExt cx="2241384" cy="64633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4723DF-2B19-4370-A10B-DCEBE04AD1A2}"/>
                </a:ext>
              </a:extLst>
            </p:cNvPr>
            <p:cNvSpPr txBox="1"/>
            <p:nvPr/>
          </p:nvSpPr>
          <p:spPr>
            <a:xfrm>
              <a:off x="2230147" y="3900027"/>
              <a:ext cx="1415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Loogika</a:t>
              </a:r>
              <a:r>
                <a:rPr lang="en-US" dirty="0">
                  <a:solidFill>
                    <a:srgbClr val="292934"/>
                  </a:solidFill>
                  <a:latin typeface="Arial"/>
                </a:rPr>
                <a:t>-</a:t>
              </a:r>
            </a:p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funktsioonid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grpSp>
          <p:nvGrpSpPr>
            <p:cNvPr id="38" name="Rühm 37">
              <a:extLst>
                <a:ext uri="{FF2B5EF4-FFF2-40B4-BE49-F238E27FC236}">
                  <a16:creationId xmlns:a16="http://schemas.microsoft.com/office/drawing/2014/main" id="{5E7A0925-2951-4D14-AA50-47585B0CBEAF}"/>
                </a:ext>
              </a:extLst>
            </p:cNvPr>
            <p:cNvGrpSpPr/>
            <p:nvPr/>
          </p:nvGrpSpPr>
          <p:grpSpPr>
            <a:xfrm>
              <a:off x="3646637" y="4114250"/>
              <a:ext cx="792416" cy="355279"/>
              <a:chOff x="3646637" y="4114250"/>
              <a:chExt cx="792416" cy="355279"/>
            </a:xfrm>
          </p:grpSpPr>
          <p:sp>
            <p:nvSpPr>
              <p:cNvPr id="68" name="Ristkülik 67">
                <a:extLst>
                  <a:ext uri="{FF2B5EF4-FFF2-40B4-BE49-F238E27FC236}">
                    <a16:creationId xmlns:a16="http://schemas.microsoft.com/office/drawing/2014/main" id="{C2EC7895-A7BC-4A60-8FE9-633F54C27605}"/>
                  </a:ext>
                </a:extLst>
              </p:cNvPr>
              <p:cNvSpPr/>
              <p:nvPr/>
            </p:nvSpPr>
            <p:spPr>
              <a:xfrm>
                <a:off x="3875025" y="4114250"/>
                <a:ext cx="334715" cy="3552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9" name="Sirgkonnektor 68">
                <a:extLst>
                  <a:ext uri="{FF2B5EF4-FFF2-40B4-BE49-F238E27FC236}">
                    <a16:creationId xmlns:a16="http://schemas.microsoft.com/office/drawing/2014/main" id="{E979BC0F-92EB-4C10-B7BC-05D0D070D8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9450" y="4162842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irgkonnektor 70">
                <a:extLst>
                  <a:ext uri="{FF2B5EF4-FFF2-40B4-BE49-F238E27FC236}">
                    <a16:creationId xmlns:a16="http://schemas.microsoft.com/office/drawing/2014/main" id="{40206179-69D4-45A8-A610-22132D7B8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9450" y="4363568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irgkonnektor 71">
                <a:extLst>
                  <a:ext uri="{FF2B5EF4-FFF2-40B4-BE49-F238E27FC236}">
                    <a16:creationId xmlns:a16="http://schemas.microsoft.com/office/drawing/2014/main" id="{10CC1E13-020A-4AA9-82F9-C24163FA17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9449" y="4272269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irgkonnektor 72">
                <a:extLst>
                  <a:ext uri="{FF2B5EF4-FFF2-40B4-BE49-F238E27FC236}">
                    <a16:creationId xmlns:a16="http://schemas.microsoft.com/office/drawing/2014/main" id="{539EB89C-6535-4C5F-A359-8EE1D82650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637" y="4363568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irgkonnektor 73">
                <a:extLst>
                  <a:ext uri="{FF2B5EF4-FFF2-40B4-BE49-F238E27FC236}">
                    <a16:creationId xmlns:a16="http://schemas.microsoft.com/office/drawing/2014/main" id="{BBE7B905-ABE6-40C2-86FE-880B6530A9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638" y="4178594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irgkonnektor 74">
                <a:extLst>
                  <a:ext uri="{FF2B5EF4-FFF2-40B4-BE49-F238E27FC236}">
                    <a16:creationId xmlns:a16="http://schemas.microsoft.com/office/drawing/2014/main" id="{92B58329-937F-4323-9A25-21942A334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637" y="4276347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441713B-FD6F-4355-80AC-CE65B7DEDF4F}"/>
                  </a:ext>
                </a:extLst>
              </p:cNvPr>
              <p:cNvSpPr txBox="1"/>
              <p:nvPr/>
            </p:nvSpPr>
            <p:spPr>
              <a:xfrm>
                <a:off x="3821185" y="4114652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92934"/>
                    </a:solidFill>
                    <a:latin typeface="Arial"/>
                  </a:rPr>
                  <a:t>f(x)</a:t>
                </a:r>
              </a:p>
            </p:txBody>
          </p:sp>
        </p:grpSp>
        <p:cxnSp>
          <p:nvCxnSpPr>
            <p:cNvPr id="77" name="Sirgkonnektor 76">
              <a:extLst>
                <a:ext uri="{FF2B5EF4-FFF2-40B4-BE49-F238E27FC236}">
                  <a16:creationId xmlns:a16="http://schemas.microsoft.com/office/drawing/2014/main" id="{39BEF7ED-ECED-465A-B9FE-439C533956D4}"/>
                </a:ext>
              </a:extLst>
            </p:cNvPr>
            <p:cNvCxnSpPr>
              <a:cxnSpLocks/>
            </p:cNvCxnSpPr>
            <p:nvPr/>
          </p:nvCxnSpPr>
          <p:spPr>
            <a:xfrm>
              <a:off x="2339752" y="3972627"/>
              <a:ext cx="21317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Rühm 43">
            <a:extLst>
              <a:ext uri="{FF2B5EF4-FFF2-40B4-BE49-F238E27FC236}">
                <a16:creationId xmlns:a16="http://schemas.microsoft.com/office/drawing/2014/main" id="{1310FDB1-FAF2-406E-9F6D-AB61E783634B}"/>
              </a:ext>
            </a:extLst>
          </p:cNvPr>
          <p:cNvGrpSpPr/>
          <p:nvPr/>
        </p:nvGrpSpPr>
        <p:grpSpPr>
          <a:xfrm>
            <a:off x="3999409" y="3068960"/>
            <a:ext cx="2034294" cy="919828"/>
            <a:chOff x="2475409" y="3068960"/>
            <a:chExt cx="2034294" cy="91982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372626C-4716-407B-9240-0FF753D9318E}"/>
                </a:ext>
              </a:extLst>
            </p:cNvPr>
            <p:cNvSpPr txBox="1"/>
            <p:nvPr/>
          </p:nvSpPr>
          <p:spPr>
            <a:xfrm>
              <a:off x="2475409" y="3465568"/>
              <a:ext cx="2004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   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Loogika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ja 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aja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</a:t>
              </a:r>
            </a:p>
            <a:p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funksioonid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(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automaat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)</a:t>
              </a:r>
            </a:p>
          </p:txBody>
        </p:sp>
        <p:grpSp>
          <p:nvGrpSpPr>
            <p:cNvPr id="42" name="Rühm 41">
              <a:extLst>
                <a:ext uri="{FF2B5EF4-FFF2-40B4-BE49-F238E27FC236}">
                  <a16:creationId xmlns:a16="http://schemas.microsoft.com/office/drawing/2014/main" id="{D16FEE9E-5673-42C4-A139-F360457426AC}"/>
                </a:ext>
              </a:extLst>
            </p:cNvPr>
            <p:cNvGrpSpPr/>
            <p:nvPr/>
          </p:nvGrpSpPr>
          <p:grpSpPr>
            <a:xfrm>
              <a:off x="3166755" y="3123813"/>
              <a:ext cx="1008447" cy="395475"/>
              <a:chOff x="3166755" y="3123813"/>
              <a:chExt cx="1008447" cy="395475"/>
            </a:xfrm>
          </p:grpSpPr>
          <p:sp>
            <p:nvSpPr>
              <p:cNvPr id="80" name="Ristkülik 79">
                <a:extLst>
                  <a:ext uri="{FF2B5EF4-FFF2-40B4-BE49-F238E27FC236}">
                    <a16:creationId xmlns:a16="http://schemas.microsoft.com/office/drawing/2014/main" id="{60E57F31-61B2-4D39-9620-05ADF61402F2}"/>
                  </a:ext>
                </a:extLst>
              </p:cNvPr>
              <p:cNvSpPr/>
              <p:nvPr/>
            </p:nvSpPr>
            <p:spPr>
              <a:xfrm>
                <a:off x="3395143" y="3123813"/>
                <a:ext cx="334715" cy="3552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1" name="Sirgkonnektor 80">
                <a:extLst>
                  <a:ext uri="{FF2B5EF4-FFF2-40B4-BE49-F238E27FC236}">
                    <a16:creationId xmlns:a16="http://schemas.microsoft.com/office/drawing/2014/main" id="{65B62A26-AF12-4266-AEA6-0129966CE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568" y="3172405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irgkonnektor 81">
                <a:extLst>
                  <a:ext uri="{FF2B5EF4-FFF2-40B4-BE49-F238E27FC236}">
                    <a16:creationId xmlns:a16="http://schemas.microsoft.com/office/drawing/2014/main" id="{A0EEABA2-FD8D-4441-A3E4-81A95732E8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568" y="3373131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irgkonnektor 82">
                <a:extLst>
                  <a:ext uri="{FF2B5EF4-FFF2-40B4-BE49-F238E27FC236}">
                    <a16:creationId xmlns:a16="http://schemas.microsoft.com/office/drawing/2014/main" id="{74AE5154-80BF-4AA7-BB56-6E0A6A30E0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567" y="3281832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irgkonnektor 83">
                <a:extLst>
                  <a:ext uri="{FF2B5EF4-FFF2-40B4-BE49-F238E27FC236}">
                    <a16:creationId xmlns:a16="http://schemas.microsoft.com/office/drawing/2014/main" id="{EA280108-3C2A-4980-90CA-173FDEE21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6755" y="3373131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irgkonnektor 84">
                <a:extLst>
                  <a:ext uri="{FF2B5EF4-FFF2-40B4-BE49-F238E27FC236}">
                    <a16:creationId xmlns:a16="http://schemas.microsoft.com/office/drawing/2014/main" id="{B3134D44-0939-4B31-9EA3-48B9D9C504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6756" y="3188157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irgkonnektor 85">
                <a:extLst>
                  <a:ext uri="{FF2B5EF4-FFF2-40B4-BE49-F238E27FC236}">
                    <a16:creationId xmlns:a16="http://schemas.microsoft.com/office/drawing/2014/main" id="{B4641B93-F3C1-4EE2-B344-1A1FC5FC3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6755" y="3285910"/>
                <a:ext cx="21960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E449C95-E316-443C-B4EF-B0714F5EC681}"/>
                  </a:ext>
                </a:extLst>
              </p:cNvPr>
              <p:cNvSpPr txBox="1"/>
              <p:nvPr/>
            </p:nvSpPr>
            <p:spPr>
              <a:xfrm>
                <a:off x="3341514" y="3123813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92934"/>
                    </a:solidFill>
                    <a:latin typeface="Arial"/>
                  </a:rPr>
                  <a:t>f(x)</a:t>
                </a:r>
              </a:p>
            </p:txBody>
          </p:sp>
          <p:cxnSp>
            <p:nvCxnSpPr>
              <p:cNvPr id="88" name="Sirgkonnektor 87">
                <a:extLst>
                  <a:ext uri="{FF2B5EF4-FFF2-40B4-BE49-F238E27FC236}">
                    <a16:creationId xmlns:a16="http://schemas.microsoft.com/office/drawing/2014/main" id="{44AA6C4F-83C6-4122-B101-FA4FF6DD19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3490" y="3513769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irgkonnektor 89">
                <a:extLst>
                  <a:ext uri="{FF2B5EF4-FFF2-40B4-BE49-F238E27FC236}">
                    <a16:creationId xmlns:a16="http://schemas.microsoft.com/office/drawing/2014/main" id="{EE83EA8B-BB34-4773-BEC7-3C1FB78F4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9549" y="3433377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irgkonnektor 90">
                <a:extLst>
                  <a:ext uri="{FF2B5EF4-FFF2-40B4-BE49-F238E27FC236}">
                    <a16:creationId xmlns:a16="http://schemas.microsoft.com/office/drawing/2014/main" id="{F633E1E8-9AC0-4997-B051-F18242C583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9549" y="3433377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irgkonnektor 92">
                <a:extLst>
                  <a:ext uri="{FF2B5EF4-FFF2-40B4-BE49-F238E27FC236}">
                    <a16:creationId xmlns:a16="http://schemas.microsoft.com/office/drawing/2014/main" id="{1800D49F-0F84-49EC-9003-9A9FC11194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7727" y="3433377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irgkonnektor 93">
                <a:extLst>
                  <a:ext uri="{FF2B5EF4-FFF2-40B4-BE49-F238E27FC236}">
                    <a16:creationId xmlns:a16="http://schemas.microsoft.com/office/drawing/2014/main" id="{A47199C8-60CB-4A24-B784-AF5F79F79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4609" y="3519288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irgkonnektor 94">
                <a:extLst>
                  <a:ext uri="{FF2B5EF4-FFF2-40B4-BE49-F238E27FC236}">
                    <a16:creationId xmlns:a16="http://schemas.microsoft.com/office/drawing/2014/main" id="{1199CFF7-A7B4-44B7-83AA-AA7166382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668" y="3438896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irgkonnektor 95">
                <a:extLst>
                  <a:ext uri="{FF2B5EF4-FFF2-40B4-BE49-F238E27FC236}">
                    <a16:creationId xmlns:a16="http://schemas.microsoft.com/office/drawing/2014/main" id="{6677952E-70E8-460A-B683-2D2FEEDA55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00668" y="3438896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irgkonnektor 96">
                <a:extLst>
                  <a:ext uri="{FF2B5EF4-FFF2-40B4-BE49-F238E27FC236}">
                    <a16:creationId xmlns:a16="http://schemas.microsoft.com/office/drawing/2014/main" id="{51ADDF82-FD9B-4588-A3ED-5C59319704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8846" y="3438896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irgkonnektor 105">
                <a:extLst>
                  <a:ext uri="{FF2B5EF4-FFF2-40B4-BE49-F238E27FC236}">
                    <a16:creationId xmlns:a16="http://schemas.microsoft.com/office/drawing/2014/main" id="{378E8CC1-B067-433A-BF9A-8F3436DA6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8846" y="3513769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irgkonnektor 106">
                <a:extLst>
                  <a:ext uri="{FF2B5EF4-FFF2-40B4-BE49-F238E27FC236}">
                    <a16:creationId xmlns:a16="http://schemas.microsoft.com/office/drawing/2014/main" id="{46BD9C3B-20C0-4EC1-A3F3-2968D821A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7024" y="3434326"/>
                <a:ext cx="581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irgkonnektor 107">
                <a:extLst>
                  <a:ext uri="{FF2B5EF4-FFF2-40B4-BE49-F238E27FC236}">
                    <a16:creationId xmlns:a16="http://schemas.microsoft.com/office/drawing/2014/main" id="{FCB9CFE6-0DAE-4097-A679-2BAA00FDD6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17187" y="3433377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irgkonnektor 108">
                <a:extLst>
                  <a:ext uri="{FF2B5EF4-FFF2-40B4-BE49-F238E27FC236}">
                    <a16:creationId xmlns:a16="http://schemas.microsoft.com/office/drawing/2014/main" id="{8FBD6C70-8C04-442A-B8C0-21C2439E8B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75202" y="3436670"/>
                <a:ext cx="0" cy="803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Sirgkonnektor 114">
              <a:extLst>
                <a:ext uri="{FF2B5EF4-FFF2-40B4-BE49-F238E27FC236}">
                  <a16:creationId xmlns:a16="http://schemas.microsoft.com/office/drawing/2014/main" id="{45923715-A499-44CB-9632-BCED348FDFE6}"/>
                </a:ext>
              </a:extLst>
            </p:cNvPr>
            <p:cNvCxnSpPr>
              <a:cxnSpLocks/>
            </p:cNvCxnSpPr>
            <p:nvPr/>
          </p:nvCxnSpPr>
          <p:spPr>
            <a:xfrm>
              <a:off x="3135049" y="3068960"/>
              <a:ext cx="13746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Rühm 44">
            <a:extLst>
              <a:ext uri="{FF2B5EF4-FFF2-40B4-BE49-F238E27FC236}">
                <a16:creationId xmlns:a16="http://schemas.microsoft.com/office/drawing/2014/main" id="{90A2413B-1AF5-43B8-8FFA-F46111A041AF}"/>
              </a:ext>
            </a:extLst>
          </p:cNvPr>
          <p:cNvGrpSpPr/>
          <p:nvPr/>
        </p:nvGrpSpPr>
        <p:grpSpPr>
          <a:xfrm>
            <a:off x="4670646" y="2644204"/>
            <a:ext cx="1602130" cy="430887"/>
            <a:chOff x="3146646" y="2644203"/>
            <a:chExt cx="1602130" cy="43088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1BC0A38-A605-49CF-9BD6-37530DD44FB4}"/>
                </a:ext>
              </a:extLst>
            </p:cNvPr>
            <p:cNvSpPr txBox="1"/>
            <p:nvPr/>
          </p:nvSpPr>
          <p:spPr>
            <a:xfrm>
              <a:off x="3146646" y="2644203"/>
              <a:ext cx="1602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292934"/>
                  </a:solidFill>
                  <a:latin typeface="Arial"/>
                </a:rPr>
                <a:t>     </a:t>
              </a:r>
              <a:r>
                <a:rPr lang="en-US" sz="1050" dirty="0" err="1">
                  <a:solidFill>
                    <a:srgbClr val="292934"/>
                  </a:solidFill>
                  <a:latin typeface="Arial"/>
                </a:rPr>
                <a:t>Programmeeritav</a:t>
              </a:r>
              <a:endParaRPr lang="en-US" sz="1050" dirty="0">
                <a:solidFill>
                  <a:srgbClr val="292934"/>
                </a:solidFill>
                <a:latin typeface="Arial"/>
              </a:endParaRPr>
            </a:p>
            <a:p>
              <a:r>
                <a:rPr lang="en-US" sz="1000" dirty="0" err="1">
                  <a:solidFill>
                    <a:srgbClr val="292934"/>
                  </a:solidFill>
                  <a:latin typeface="Arial"/>
                </a:rPr>
                <a:t>automaat</a:t>
              </a:r>
              <a:r>
                <a:rPr lang="en-US" sz="1000" dirty="0">
                  <a:solidFill>
                    <a:srgbClr val="292934"/>
                  </a:solidFill>
                  <a:latin typeface="Arial"/>
                </a:rPr>
                <a:t>(</a:t>
              </a:r>
              <a:r>
                <a:rPr lang="en-US" sz="1000" b="1" dirty="0" err="1">
                  <a:solidFill>
                    <a:srgbClr val="292934"/>
                  </a:solidFill>
                  <a:latin typeface="Arial"/>
                </a:rPr>
                <a:t>arvuti</a:t>
              </a:r>
              <a:r>
                <a:rPr lang="en-US" sz="1000" dirty="0" err="1">
                  <a:solidFill>
                    <a:srgbClr val="292934"/>
                  </a:solidFill>
                  <a:latin typeface="Arial"/>
                </a:rPr>
                <a:t>,ASM</a:t>
              </a:r>
              <a:r>
                <a:rPr lang="en-US" sz="1000" dirty="0">
                  <a:solidFill>
                    <a:srgbClr val="292934"/>
                  </a:solidFill>
                  <a:latin typeface="Arial"/>
                </a:rPr>
                <a:t>)</a:t>
              </a:r>
            </a:p>
          </p:txBody>
        </p:sp>
        <p:cxnSp>
          <p:nvCxnSpPr>
            <p:cNvPr id="120" name="Sirgkonnektor 119">
              <a:extLst>
                <a:ext uri="{FF2B5EF4-FFF2-40B4-BE49-F238E27FC236}">
                  <a16:creationId xmlns:a16="http://schemas.microsoft.com/office/drawing/2014/main" id="{0DF93BD7-FF62-427B-9CC9-5DC68D416796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46" y="2644203"/>
              <a:ext cx="102254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Rühm 50">
            <a:extLst>
              <a:ext uri="{FF2B5EF4-FFF2-40B4-BE49-F238E27FC236}">
                <a16:creationId xmlns:a16="http://schemas.microsoft.com/office/drawing/2014/main" id="{FE7861E4-9CE7-4DDF-B8B1-5679949A5D87}"/>
              </a:ext>
            </a:extLst>
          </p:cNvPr>
          <p:cNvGrpSpPr/>
          <p:nvPr/>
        </p:nvGrpSpPr>
        <p:grpSpPr>
          <a:xfrm>
            <a:off x="5033382" y="2387123"/>
            <a:ext cx="1132041" cy="276999"/>
            <a:chOff x="3509381" y="2387122"/>
            <a:chExt cx="1132041" cy="276999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D1F0C39-2973-4BED-A816-1D6BE8962D0E}"/>
                </a:ext>
              </a:extLst>
            </p:cNvPr>
            <p:cNvSpPr txBox="1"/>
            <p:nvPr/>
          </p:nvSpPr>
          <p:spPr>
            <a:xfrm>
              <a:off x="3509381" y="2387122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292934"/>
                  </a:solidFill>
                  <a:latin typeface="Arial"/>
                </a:rPr>
                <a:t>  </a:t>
              </a:r>
              <a:r>
                <a:rPr lang="en-US" sz="1200" dirty="0" err="1">
                  <a:solidFill>
                    <a:srgbClr val="292934"/>
                  </a:solidFill>
                  <a:latin typeface="Arial"/>
                </a:rPr>
                <a:t>Kõrgkeeled</a:t>
              </a:r>
              <a:r>
                <a:rPr lang="en-US" sz="1200" dirty="0">
                  <a:solidFill>
                    <a:srgbClr val="292934"/>
                  </a:solidFill>
                  <a:latin typeface="Arial"/>
                </a:rPr>
                <a:t>  </a:t>
              </a:r>
            </a:p>
          </p:txBody>
        </p:sp>
        <p:cxnSp>
          <p:nvCxnSpPr>
            <p:cNvPr id="124" name="Sirgkonnektor 123">
              <a:extLst>
                <a:ext uri="{FF2B5EF4-FFF2-40B4-BE49-F238E27FC236}">
                  <a16:creationId xmlns:a16="http://schemas.microsoft.com/office/drawing/2014/main" id="{3916D30A-9271-408A-91F3-EAAA1F0F227D}"/>
                </a:ext>
              </a:extLst>
            </p:cNvPr>
            <p:cNvCxnSpPr>
              <a:cxnSpLocks/>
            </p:cNvCxnSpPr>
            <p:nvPr/>
          </p:nvCxnSpPr>
          <p:spPr>
            <a:xfrm>
              <a:off x="3695212" y="2403311"/>
              <a:ext cx="81449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3623A93A-61E9-4383-B0E0-3CD9DCB58F64}"/>
              </a:ext>
            </a:extLst>
          </p:cNvPr>
          <p:cNvSpPr txBox="1"/>
          <p:nvPr/>
        </p:nvSpPr>
        <p:spPr>
          <a:xfrm>
            <a:off x="5263568" y="2095935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292934"/>
                </a:solidFill>
                <a:latin typeface="Arial"/>
              </a:rPr>
              <a:t>Opsüs</a:t>
            </a:r>
            <a:endParaRPr lang="en-US" sz="1600" dirty="0">
              <a:solidFill>
                <a:srgbClr val="292934"/>
              </a:solidFill>
              <a:latin typeface="Arial"/>
            </a:endParaRPr>
          </a:p>
        </p:txBody>
      </p:sp>
      <p:cxnSp>
        <p:nvCxnSpPr>
          <p:cNvPr id="130" name="Sirgkonnektor 129">
            <a:extLst>
              <a:ext uri="{FF2B5EF4-FFF2-40B4-BE49-F238E27FC236}">
                <a16:creationId xmlns:a16="http://schemas.microsoft.com/office/drawing/2014/main" id="{5E378439-040C-4778-A74A-4846C820F7E7}"/>
              </a:ext>
            </a:extLst>
          </p:cNvPr>
          <p:cNvCxnSpPr>
            <a:cxnSpLocks/>
          </p:cNvCxnSpPr>
          <p:nvPr/>
        </p:nvCxnSpPr>
        <p:spPr>
          <a:xfrm>
            <a:off x="5449752" y="2105960"/>
            <a:ext cx="11503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Rühm 18">
            <a:extLst>
              <a:ext uri="{FF2B5EF4-FFF2-40B4-BE49-F238E27FC236}">
                <a16:creationId xmlns:a16="http://schemas.microsoft.com/office/drawing/2014/main" id="{5B7EC5FB-0236-4586-B176-4C786D71756B}"/>
              </a:ext>
            </a:extLst>
          </p:cNvPr>
          <p:cNvGrpSpPr/>
          <p:nvPr/>
        </p:nvGrpSpPr>
        <p:grpSpPr>
          <a:xfrm>
            <a:off x="5995531" y="3631501"/>
            <a:ext cx="1996122" cy="534032"/>
            <a:chOff x="4471531" y="3631501"/>
            <a:chExt cx="1996122" cy="53403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2CCE97A-FEDC-4DD1-9A14-DF583A495170}"/>
                </a:ext>
              </a:extLst>
            </p:cNvPr>
            <p:cNvSpPr txBox="1"/>
            <p:nvPr/>
          </p:nvSpPr>
          <p:spPr>
            <a:xfrm>
              <a:off x="4471531" y="3642313"/>
              <a:ext cx="1718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Generaatorid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filtrid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sz="1200" dirty="0" err="1">
                  <a:solidFill>
                    <a:srgbClr val="292934"/>
                  </a:solidFill>
                  <a:latin typeface="Arial"/>
                </a:rPr>
                <a:t>analoogarvuti</a:t>
              </a:r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</a:t>
              </a:r>
            </a:p>
          </p:txBody>
        </p:sp>
        <p:pic>
          <p:nvPicPr>
            <p:cNvPr id="60" name="Pilt 59">
              <a:extLst>
                <a:ext uri="{FF2B5EF4-FFF2-40B4-BE49-F238E27FC236}">
                  <a16:creationId xmlns:a16="http://schemas.microsoft.com/office/drawing/2014/main" id="{0DC5299A-0946-4A52-9190-E5CC7D9D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64365" y="3752639"/>
              <a:ext cx="503288" cy="400617"/>
            </a:xfrm>
            <a:prstGeom prst="rect">
              <a:avLst/>
            </a:prstGeom>
          </p:spPr>
        </p:pic>
        <p:cxnSp>
          <p:nvCxnSpPr>
            <p:cNvPr id="134" name="Sirgkonnektor 133">
              <a:extLst>
                <a:ext uri="{FF2B5EF4-FFF2-40B4-BE49-F238E27FC236}">
                  <a16:creationId xmlns:a16="http://schemas.microsoft.com/office/drawing/2014/main" id="{F576A0F0-648C-4416-8967-F088BB537AE3}"/>
                </a:ext>
              </a:extLst>
            </p:cNvPr>
            <p:cNvCxnSpPr>
              <a:cxnSpLocks/>
            </p:cNvCxnSpPr>
            <p:nvPr/>
          </p:nvCxnSpPr>
          <p:spPr>
            <a:xfrm>
              <a:off x="4509703" y="3631501"/>
              <a:ext cx="18887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7DF932D3-C51C-4F64-940E-D5D3B1322C66}"/>
              </a:ext>
            </a:extLst>
          </p:cNvPr>
          <p:cNvSpPr txBox="1"/>
          <p:nvPr/>
        </p:nvSpPr>
        <p:spPr>
          <a:xfrm>
            <a:off x="5495375" y="1614226"/>
            <a:ext cx="131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92934"/>
                </a:solidFill>
                <a:latin typeface="Arial"/>
              </a:rPr>
              <a:t>     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Meie</a:t>
            </a:r>
            <a:r>
              <a:rPr lang="en-US" sz="1400" dirty="0">
                <a:solidFill>
                  <a:srgbClr val="292934"/>
                </a:solidFill>
                <a:latin typeface="Arial"/>
              </a:rPr>
              <a:t> </a:t>
            </a:r>
          </a:p>
          <a:p>
            <a:r>
              <a:rPr lang="en-US" sz="1400" dirty="0">
                <a:solidFill>
                  <a:srgbClr val="292934"/>
                </a:solidFill>
                <a:latin typeface="Arial"/>
              </a:rPr>
              <a:t>   “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hea</a:t>
            </a:r>
            <a:r>
              <a:rPr lang="en-US" sz="1400" dirty="0">
                <a:solidFill>
                  <a:srgbClr val="292934"/>
                </a:solidFill>
                <a:latin typeface="Arial"/>
              </a:rPr>
              <a:t>” </a:t>
            </a:r>
            <a:r>
              <a:rPr lang="en-US" sz="1400" dirty="0" err="1">
                <a:solidFill>
                  <a:srgbClr val="292934"/>
                </a:solidFill>
                <a:latin typeface="Arial"/>
              </a:rPr>
              <a:t>elu</a:t>
            </a:r>
            <a:endParaRPr lang="en-US" sz="1400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95C17DD-5E5A-494A-A98F-4A3A3C061CB4}"/>
              </a:ext>
            </a:extLst>
          </p:cNvPr>
          <p:cNvSpPr txBox="1"/>
          <p:nvPr/>
        </p:nvSpPr>
        <p:spPr>
          <a:xfrm rot="2979319">
            <a:off x="6809815" y="3342509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292934"/>
                </a:solidFill>
                <a:latin typeface="Arial"/>
              </a:rPr>
              <a:t>Analoogtehnika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4564C7D-A5D4-4AC2-A3C8-0F2A8546369D}"/>
              </a:ext>
            </a:extLst>
          </p:cNvPr>
          <p:cNvSpPr txBox="1"/>
          <p:nvPr/>
        </p:nvSpPr>
        <p:spPr>
          <a:xfrm rot="18635215">
            <a:off x="2312116" y="3374493"/>
            <a:ext cx="2890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292934"/>
                </a:solidFill>
                <a:latin typeface="Arial"/>
              </a:rPr>
              <a:t>Digitaaltehnika</a:t>
            </a:r>
            <a:endParaRPr lang="en-US" dirty="0">
              <a:solidFill>
                <a:srgbClr val="292934"/>
              </a:solidFill>
              <a:latin typeface="Arial"/>
            </a:endParaRPr>
          </a:p>
        </p:txBody>
      </p:sp>
      <p:grpSp>
        <p:nvGrpSpPr>
          <p:cNvPr id="33" name="Rühm 32">
            <a:extLst>
              <a:ext uri="{FF2B5EF4-FFF2-40B4-BE49-F238E27FC236}">
                <a16:creationId xmlns:a16="http://schemas.microsoft.com/office/drawing/2014/main" id="{6EA62C75-F7E0-4095-86DE-7B42E47FCCB6}"/>
              </a:ext>
            </a:extLst>
          </p:cNvPr>
          <p:cNvGrpSpPr/>
          <p:nvPr/>
        </p:nvGrpSpPr>
        <p:grpSpPr>
          <a:xfrm>
            <a:off x="5994753" y="3067650"/>
            <a:ext cx="1633752" cy="589597"/>
            <a:chOff x="4501756" y="3052715"/>
            <a:chExt cx="1633752" cy="589597"/>
          </a:xfrm>
        </p:grpSpPr>
        <p:grpSp>
          <p:nvGrpSpPr>
            <p:cNvPr id="21" name="Rühm 20">
              <a:extLst>
                <a:ext uri="{FF2B5EF4-FFF2-40B4-BE49-F238E27FC236}">
                  <a16:creationId xmlns:a16="http://schemas.microsoft.com/office/drawing/2014/main" id="{F072B5CD-93E5-4D21-AF60-BAE0CD63BB7F}"/>
                </a:ext>
              </a:extLst>
            </p:cNvPr>
            <p:cNvGrpSpPr/>
            <p:nvPr/>
          </p:nvGrpSpPr>
          <p:grpSpPr>
            <a:xfrm>
              <a:off x="4501756" y="3052715"/>
              <a:ext cx="1633752" cy="571724"/>
              <a:chOff x="4466627" y="3065459"/>
              <a:chExt cx="1633752" cy="571724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514966E7-802E-46F6-8247-61E5F71F210F}"/>
                  </a:ext>
                </a:extLst>
              </p:cNvPr>
              <p:cNvSpPr txBox="1"/>
              <p:nvPr/>
            </p:nvSpPr>
            <p:spPr>
              <a:xfrm>
                <a:off x="4466627" y="3362067"/>
                <a:ext cx="53732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292934"/>
                    </a:solidFill>
                    <a:latin typeface="Arial"/>
                  </a:rPr>
                  <a:t>220 V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77B1F02C-7E66-4D33-86C2-4D908387B3A6}"/>
                  </a:ext>
                </a:extLst>
              </p:cNvPr>
              <p:cNvSpPr txBox="1"/>
              <p:nvPr/>
            </p:nvSpPr>
            <p:spPr>
              <a:xfrm>
                <a:off x="5338141" y="3329406"/>
                <a:ext cx="4042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292934"/>
                    </a:solidFill>
                    <a:latin typeface="Arial"/>
                  </a:rPr>
                  <a:t>5V</a:t>
                </a:r>
              </a:p>
            </p:txBody>
          </p:sp>
          <p:grpSp>
            <p:nvGrpSpPr>
              <p:cNvPr id="20" name="Rühm 19">
                <a:extLst>
                  <a:ext uri="{FF2B5EF4-FFF2-40B4-BE49-F238E27FC236}">
                    <a16:creationId xmlns:a16="http://schemas.microsoft.com/office/drawing/2014/main" id="{D1D39EA4-DE88-4A8D-9709-E6A8F8005A27}"/>
                  </a:ext>
                </a:extLst>
              </p:cNvPr>
              <p:cNvGrpSpPr/>
              <p:nvPr/>
            </p:nvGrpSpPr>
            <p:grpSpPr>
              <a:xfrm>
                <a:off x="4479358" y="3065459"/>
                <a:ext cx="1621021" cy="517013"/>
                <a:chOff x="4482058" y="3065885"/>
                <a:chExt cx="1621021" cy="517013"/>
              </a:xfrm>
            </p:grpSpPr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2CF34100-C046-49E4-83FE-2241AC3D1438}"/>
                    </a:ext>
                  </a:extLst>
                </p:cNvPr>
                <p:cNvSpPr txBox="1"/>
                <p:nvPr/>
              </p:nvSpPr>
              <p:spPr>
                <a:xfrm>
                  <a:off x="4482058" y="3065885"/>
                  <a:ext cx="16210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>
                      <a:solidFill>
                        <a:srgbClr val="292934"/>
                      </a:solidFill>
                      <a:latin typeface="Arial"/>
                    </a:rPr>
                    <a:t>Toiteseadmed</a:t>
                  </a:r>
                  <a:endParaRPr lang="en-US" dirty="0">
                    <a:solidFill>
                      <a:srgbClr val="292934"/>
                    </a:solidFill>
                    <a:latin typeface="Arial"/>
                  </a:endParaRPr>
                </a:p>
              </p:txBody>
            </p:sp>
            <p:sp>
              <p:nvSpPr>
                <p:cNvPr id="137" name="Ristkülik 136">
                  <a:extLst>
                    <a:ext uri="{FF2B5EF4-FFF2-40B4-BE49-F238E27FC236}">
                      <a16:creationId xmlns:a16="http://schemas.microsoft.com/office/drawing/2014/main" id="{DC21EA0B-D69A-4472-BD23-C962521B0B68}"/>
                    </a:ext>
                  </a:extLst>
                </p:cNvPr>
                <p:cNvSpPr/>
                <p:nvPr/>
              </p:nvSpPr>
              <p:spPr>
                <a:xfrm>
                  <a:off x="4944080" y="3352952"/>
                  <a:ext cx="432048" cy="2293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38" name="Sirgkonnektor 137">
                  <a:extLst>
                    <a:ext uri="{FF2B5EF4-FFF2-40B4-BE49-F238E27FC236}">
                      <a16:creationId xmlns:a16="http://schemas.microsoft.com/office/drawing/2014/main" id="{DA0F7991-ED91-4669-8A7C-CD32FA69B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43616" y="3570863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irgkonnektor 138">
                  <a:extLst>
                    <a:ext uri="{FF2B5EF4-FFF2-40B4-BE49-F238E27FC236}">
                      <a16:creationId xmlns:a16="http://schemas.microsoft.com/office/drawing/2014/main" id="{B8A23183-C85B-4267-BD37-D16A024E3A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44896" y="3384265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irgkonnektor 139">
                  <a:extLst>
                    <a:ext uri="{FF2B5EF4-FFF2-40B4-BE49-F238E27FC236}">
                      <a16:creationId xmlns:a16="http://schemas.microsoft.com/office/drawing/2014/main" id="{BEB5D1FB-2D63-4F20-B7A1-5D1A40B4F3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85028" y="3564166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irgkonnektor 140">
                  <a:extLst>
                    <a:ext uri="{FF2B5EF4-FFF2-40B4-BE49-F238E27FC236}">
                      <a16:creationId xmlns:a16="http://schemas.microsoft.com/office/drawing/2014/main" id="{ABB34E8A-D86A-46CD-874B-70D28917F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85028" y="3384265"/>
                  <a:ext cx="3004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irgkonnektor 143">
                  <a:extLst>
                    <a:ext uri="{FF2B5EF4-FFF2-40B4-BE49-F238E27FC236}">
                      <a16:creationId xmlns:a16="http://schemas.microsoft.com/office/drawing/2014/main" id="{9511D64D-86E3-425C-A97A-87B6556F50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9703" y="3068960"/>
                  <a:ext cx="139067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irgkonnektor 158">
                  <a:extLst>
                    <a:ext uri="{FF2B5EF4-FFF2-40B4-BE49-F238E27FC236}">
                      <a16:creationId xmlns:a16="http://schemas.microsoft.com/office/drawing/2014/main" id="{4BFDB7F4-84BA-4B97-86E4-1DD8BFAA76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34371" y="3362067"/>
                  <a:ext cx="416550" cy="2208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Vabakuju: kujund 163">
                  <a:extLst>
                    <a:ext uri="{FF2B5EF4-FFF2-40B4-BE49-F238E27FC236}">
                      <a16:creationId xmlns:a16="http://schemas.microsoft.com/office/drawing/2014/main" id="{C6672EA6-1995-488B-B5A0-2D24AF59DEC0}"/>
                    </a:ext>
                  </a:extLst>
                </p:cNvPr>
                <p:cNvSpPr/>
                <p:nvPr/>
              </p:nvSpPr>
              <p:spPr>
                <a:xfrm>
                  <a:off x="4990541" y="3420470"/>
                  <a:ext cx="106749" cy="57093"/>
                </a:xfrm>
                <a:custGeom>
                  <a:avLst/>
                  <a:gdLst>
                    <a:gd name="connsiteX0" fmla="*/ 0 w 312865"/>
                    <a:gd name="connsiteY0" fmla="*/ 60960 h 251460"/>
                    <a:gd name="connsiteX1" fmla="*/ 53340 w 312865"/>
                    <a:gd name="connsiteY1" fmla="*/ 7620 h 251460"/>
                    <a:gd name="connsiteX2" fmla="*/ 76200 w 312865"/>
                    <a:gd name="connsiteY2" fmla="*/ 0 h 251460"/>
                    <a:gd name="connsiteX3" fmla="*/ 129540 w 312865"/>
                    <a:gd name="connsiteY3" fmla="*/ 7620 h 251460"/>
                    <a:gd name="connsiteX4" fmla="*/ 144780 w 312865"/>
                    <a:gd name="connsiteY4" fmla="*/ 53340 h 251460"/>
                    <a:gd name="connsiteX5" fmla="*/ 152400 w 312865"/>
                    <a:gd name="connsiteY5" fmla="*/ 76200 h 251460"/>
                    <a:gd name="connsiteX6" fmla="*/ 160020 w 312865"/>
                    <a:gd name="connsiteY6" fmla="*/ 99060 h 251460"/>
                    <a:gd name="connsiteX7" fmla="*/ 167640 w 312865"/>
                    <a:gd name="connsiteY7" fmla="*/ 220980 h 251460"/>
                    <a:gd name="connsiteX8" fmla="*/ 175260 w 312865"/>
                    <a:gd name="connsiteY8" fmla="*/ 243840 h 251460"/>
                    <a:gd name="connsiteX9" fmla="*/ 198120 w 312865"/>
                    <a:gd name="connsiteY9" fmla="*/ 251460 h 251460"/>
                    <a:gd name="connsiteX10" fmla="*/ 266700 w 312865"/>
                    <a:gd name="connsiteY10" fmla="*/ 243840 h 251460"/>
                    <a:gd name="connsiteX11" fmla="*/ 274320 w 312865"/>
                    <a:gd name="connsiteY11" fmla="*/ 220980 h 251460"/>
                    <a:gd name="connsiteX12" fmla="*/ 297180 w 312865"/>
                    <a:gd name="connsiteY12" fmla="*/ 167640 h 251460"/>
                    <a:gd name="connsiteX13" fmla="*/ 304800 w 312865"/>
                    <a:gd name="connsiteY13" fmla="*/ 99060 h 251460"/>
                    <a:gd name="connsiteX14" fmla="*/ 312420 w 312865"/>
                    <a:gd name="connsiteY14" fmla="*/ 45720 h 25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2865" h="251460">
                      <a:moveTo>
                        <a:pt x="0" y="60960"/>
                      </a:moveTo>
                      <a:cubicBezTo>
                        <a:pt x="21839" y="33661"/>
                        <a:pt x="25035" y="21773"/>
                        <a:pt x="53340" y="7620"/>
                      </a:cubicBezTo>
                      <a:cubicBezTo>
                        <a:pt x="60524" y="4028"/>
                        <a:pt x="68580" y="2540"/>
                        <a:pt x="76200" y="0"/>
                      </a:cubicBezTo>
                      <a:cubicBezTo>
                        <a:pt x="93980" y="2540"/>
                        <a:pt x="115363" y="-3407"/>
                        <a:pt x="129540" y="7620"/>
                      </a:cubicBezTo>
                      <a:cubicBezTo>
                        <a:pt x="142220" y="17483"/>
                        <a:pt x="139700" y="38100"/>
                        <a:pt x="144780" y="53340"/>
                      </a:cubicBezTo>
                      <a:lnTo>
                        <a:pt x="152400" y="76200"/>
                      </a:lnTo>
                      <a:lnTo>
                        <a:pt x="160020" y="99060"/>
                      </a:lnTo>
                      <a:cubicBezTo>
                        <a:pt x="162560" y="139700"/>
                        <a:pt x="163377" y="180484"/>
                        <a:pt x="167640" y="220980"/>
                      </a:cubicBezTo>
                      <a:cubicBezTo>
                        <a:pt x="168481" y="228968"/>
                        <a:pt x="169580" y="238160"/>
                        <a:pt x="175260" y="243840"/>
                      </a:cubicBezTo>
                      <a:cubicBezTo>
                        <a:pt x="180940" y="249520"/>
                        <a:pt x="190500" y="248920"/>
                        <a:pt x="198120" y="251460"/>
                      </a:cubicBezTo>
                      <a:cubicBezTo>
                        <a:pt x="220980" y="248920"/>
                        <a:pt x="245344" y="252382"/>
                        <a:pt x="266700" y="243840"/>
                      </a:cubicBezTo>
                      <a:cubicBezTo>
                        <a:pt x="274158" y="240857"/>
                        <a:pt x="271156" y="228363"/>
                        <a:pt x="274320" y="220980"/>
                      </a:cubicBezTo>
                      <a:cubicBezTo>
                        <a:pt x="302568" y="155068"/>
                        <a:pt x="279310" y="221251"/>
                        <a:pt x="297180" y="167640"/>
                      </a:cubicBezTo>
                      <a:cubicBezTo>
                        <a:pt x="299720" y="144780"/>
                        <a:pt x="301019" y="121748"/>
                        <a:pt x="304800" y="99060"/>
                      </a:cubicBezTo>
                      <a:cubicBezTo>
                        <a:pt x="315633" y="34063"/>
                        <a:pt x="312420" y="125340"/>
                        <a:pt x="312420" y="4572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292934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ECBF911A-06B4-40D5-A25B-5383958FF88B}"/>
                </a:ext>
              </a:extLst>
            </p:cNvPr>
            <p:cNvSpPr txBox="1"/>
            <p:nvPr/>
          </p:nvSpPr>
          <p:spPr>
            <a:xfrm>
              <a:off x="5127684" y="3334535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=</a:t>
              </a:r>
            </a:p>
          </p:txBody>
        </p:sp>
      </p:grpSp>
      <p:grpSp>
        <p:nvGrpSpPr>
          <p:cNvPr id="57" name="Rühm 56">
            <a:extLst>
              <a:ext uri="{FF2B5EF4-FFF2-40B4-BE49-F238E27FC236}">
                <a16:creationId xmlns:a16="http://schemas.microsoft.com/office/drawing/2014/main" id="{5EAA3039-76DA-4BDB-86B0-B526E857AC55}"/>
              </a:ext>
            </a:extLst>
          </p:cNvPr>
          <p:cNvGrpSpPr/>
          <p:nvPr/>
        </p:nvGrpSpPr>
        <p:grpSpPr>
          <a:xfrm>
            <a:off x="9711918" y="1418008"/>
            <a:ext cx="835607" cy="3333466"/>
            <a:chOff x="8187917" y="1418008"/>
            <a:chExt cx="835607" cy="3333466"/>
          </a:xfrm>
        </p:grpSpPr>
        <p:cxnSp>
          <p:nvCxnSpPr>
            <p:cNvPr id="167" name="Sirge noolkonnektor 166">
              <a:extLst>
                <a:ext uri="{FF2B5EF4-FFF2-40B4-BE49-F238E27FC236}">
                  <a16:creationId xmlns:a16="http://schemas.microsoft.com/office/drawing/2014/main" id="{02BC8512-749D-43AE-82FD-FCF16768E8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0178" y="1418008"/>
              <a:ext cx="9267" cy="325909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F04BC08A-31F7-496D-93FE-F668EAF27F35}"/>
                </a:ext>
              </a:extLst>
            </p:cNvPr>
            <p:cNvSpPr txBox="1"/>
            <p:nvPr/>
          </p:nvSpPr>
          <p:spPr>
            <a:xfrm rot="16200000">
              <a:off x="7297410" y="3025360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Mugavus,lihtsus,kasutamine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cxnSp>
          <p:nvCxnSpPr>
            <p:cNvPr id="170" name="Sirge noolkonnektor 169">
              <a:extLst>
                <a:ext uri="{FF2B5EF4-FFF2-40B4-BE49-F238E27FC236}">
                  <a16:creationId xmlns:a16="http://schemas.microsoft.com/office/drawing/2014/main" id="{41922F2B-527D-42C5-BB69-63B4AB05A2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7249" y="1466242"/>
              <a:ext cx="4893" cy="328523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65D991E-DFBD-4456-B3F0-5C2CBA366F21}"/>
                </a:ext>
              </a:extLst>
            </p:cNvPr>
            <p:cNvSpPr txBox="1"/>
            <p:nvPr/>
          </p:nvSpPr>
          <p:spPr>
            <a:xfrm rot="16200000">
              <a:off x="6927283" y="3091713"/>
              <a:ext cx="2890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Teadmised,oskused,disain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</p:grpSp>
      <p:cxnSp>
        <p:nvCxnSpPr>
          <p:cNvPr id="176" name="Sirgkonnektor 175">
            <a:extLst>
              <a:ext uri="{FF2B5EF4-FFF2-40B4-BE49-F238E27FC236}">
                <a16:creationId xmlns:a16="http://schemas.microsoft.com/office/drawing/2014/main" id="{3FD0B216-73A7-4EB4-94AD-CE26DD55CFBF}"/>
              </a:ext>
            </a:extLst>
          </p:cNvPr>
          <p:cNvCxnSpPr/>
          <p:nvPr/>
        </p:nvCxnSpPr>
        <p:spPr>
          <a:xfrm flipH="1" flipV="1">
            <a:off x="4302384" y="1418008"/>
            <a:ext cx="1550867" cy="19621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irgkonnektor 176">
            <a:extLst>
              <a:ext uri="{FF2B5EF4-FFF2-40B4-BE49-F238E27FC236}">
                <a16:creationId xmlns:a16="http://schemas.microsoft.com/office/drawing/2014/main" id="{31CAFDBD-2498-4CD6-B007-B37B2709E4AE}"/>
              </a:ext>
            </a:extLst>
          </p:cNvPr>
          <p:cNvCxnSpPr>
            <a:cxnSpLocks/>
          </p:cNvCxnSpPr>
          <p:nvPr/>
        </p:nvCxnSpPr>
        <p:spPr>
          <a:xfrm flipH="1">
            <a:off x="3503713" y="1983594"/>
            <a:ext cx="2046565" cy="124900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Rühm 11">
            <a:extLst>
              <a:ext uri="{FF2B5EF4-FFF2-40B4-BE49-F238E27FC236}">
                <a16:creationId xmlns:a16="http://schemas.microsoft.com/office/drawing/2014/main" id="{A800260D-5425-4B33-8E71-555EF4155C41}"/>
              </a:ext>
            </a:extLst>
          </p:cNvPr>
          <p:cNvGrpSpPr/>
          <p:nvPr/>
        </p:nvGrpSpPr>
        <p:grpSpPr>
          <a:xfrm>
            <a:off x="2659040" y="5370492"/>
            <a:ext cx="6749329" cy="369332"/>
            <a:chOff x="1135039" y="5370492"/>
            <a:chExt cx="6749329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228590-FA49-43AA-80E5-C22AA2A35DFC}"/>
                </a:ext>
              </a:extLst>
            </p:cNvPr>
            <p:cNvSpPr txBox="1"/>
            <p:nvPr/>
          </p:nvSpPr>
          <p:spPr>
            <a:xfrm>
              <a:off x="1187624" y="5370492"/>
              <a:ext cx="365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Ideaalkomponendid</a:t>
              </a:r>
              <a:r>
                <a:rPr lang="en-US" dirty="0">
                  <a:solidFill>
                    <a:srgbClr val="292934"/>
                  </a:solidFill>
                  <a:latin typeface="Arial"/>
                </a:rPr>
                <a:t>, </a:t>
              </a:r>
              <a:r>
                <a:rPr lang="en-US" dirty="0" err="1">
                  <a:solidFill>
                    <a:srgbClr val="292934"/>
                  </a:solidFill>
                  <a:latin typeface="Arial"/>
                </a:rPr>
                <a:t>kaksklemmid</a:t>
              </a:r>
              <a:endParaRPr lang="en-US" dirty="0">
                <a:solidFill>
                  <a:srgbClr val="292934"/>
                </a:solidFill>
                <a:latin typeface="Arial"/>
              </a:endParaRPr>
            </a:p>
          </p:txBody>
        </p:sp>
        <p:cxnSp>
          <p:nvCxnSpPr>
            <p:cNvPr id="17" name="Sirgkonnektor 16">
              <a:extLst>
                <a:ext uri="{FF2B5EF4-FFF2-40B4-BE49-F238E27FC236}">
                  <a16:creationId xmlns:a16="http://schemas.microsoft.com/office/drawing/2014/main" id="{9F134A7D-BE76-48C2-A752-280E740A0816}"/>
                </a:ext>
              </a:extLst>
            </p:cNvPr>
            <p:cNvCxnSpPr>
              <a:cxnSpLocks/>
            </p:cNvCxnSpPr>
            <p:nvPr/>
          </p:nvCxnSpPr>
          <p:spPr>
            <a:xfrm>
              <a:off x="1135039" y="5370492"/>
              <a:ext cx="67493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Rühm 8">
              <a:extLst>
                <a:ext uri="{FF2B5EF4-FFF2-40B4-BE49-F238E27FC236}">
                  <a16:creationId xmlns:a16="http://schemas.microsoft.com/office/drawing/2014/main" id="{E41DF20A-F455-4F52-9DF4-5F232D1B09E5}"/>
                </a:ext>
              </a:extLst>
            </p:cNvPr>
            <p:cNvGrpSpPr/>
            <p:nvPr/>
          </p:nvGrpSpPr>
          <p:grpSpPr>
            <a:xfrm>
              <a:off x="4847600" y="5476002"/>
              <a:ext cx="2787457" cy="216024"/>
              <a:chOff x="4847600" y="5476002"/>
              <a:chExt cx="2787457" cy="216024"/>
            </a:xfrm>
          </p:grpSpPr>
          <p:cxnSp>
            <p:nvCxnSpPr>
              <p:cNvPr id="22" name="Sirgkonnektor 21">
                <a:extLst>
                  <a:ext uri="{FF2B5EF4-FFF2-40B4-BE49-F238E27FC236}">
                    <a16:creationId xmlns:a16="http://schemas.microsoft.com/office/drawing/2014/main" id="{B5CD5A74-A6E7-4E6F-9836-9E4FB8CA21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7600" y="5589240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istkülik 22">
                <a:extLst>
                  <a:ext uri="{FF2B5EF4-FFF2-40B4-BE49-F238E27FC236}">
                    <a16:creationId xmlns:a16="http://schemas.microsoft.com/office/drawing/2014/main" id="{5C6D90CE-1637-4011-9E7C-2A9B73AB7A3D}"/>
                  </a:ext>
                </a:extLst>
              </p:cNvPr>
              <p:cNvSpPr/>
              <p:nvPr/>
            </p:nvSpPr>
            <p:spPr>
              <a:xfrm>
                <a:off x="5148064" y="5517232"/>
                <a:ext cx="432048" cy="1439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4" name="Sirgkonnektor 23">
                <a:extLst>
                  <a:ext uri="{FF2B5EF4-FFF2-40B4-BE49-F238E27FC236}">
                    <a16:creationId xmlns:a16="http://schemas.microsoft.com/office/drawing/2014/main" id="{7AF124F5-8E7A-4641-B803-325C12ADDC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0112" y="5589642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irgkonnektor 24">
                <a:extLst>
                  <a:ext uri="{FF2B5EF4-FFF2-40B4-BE49-F238E27FC236}">
                    <a16:creationId xmlns:a16="http://schemas.microsoft.com/office/drawing/2014/main" id="{528A13D6-72F5-42C8-8027-B053694AEA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2160" y="5589196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istkülik 25">
                <a:extLst>
                  <a:ext uri="{FF2B5EF4-FFF2-40B4-BE49-F238E27FC236}">
                    <a16:creationId xmlns:a16="http://schemas.microsoft.com/office/drawing/2014/main" id="{C127B626-3B26-4F7E-A59F-3AA29DFDB0D0}"/>
                  </a:ext>
                </a:extLst>
              </p:cNvPr>
              <p:cNvSpPr/>
              <p:nvPr/>
            </p:nvSpPr>
            <p:spPr>
              <a:xfrm>
                <a:off x="6312624" y="5511985"/>
                <a:ext cx="45719" cy="14392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" name="Ristkülik 26">
                <a:extLst>
                  <a:ext uri="{FF2B5EF4-FFF2-40B4-BE49-F238E27FC236}">
                    <a16:creationId xmlns:a16="http://schemas.microsoft.com/office/drawing/2014/main" id="{C36F70C8-6929-4C4C-AE0D-D6AB260A4356}"/>
                  </a:ext>
                </a:extLst>
              </p:cNvPr>
              <p:cNvSpPr/>
              <p:nvPr/>
            </p:nvSpPr>
            <p:spPr>
              <a:xfrm>
                <a:off x="6398489" y="5511985"/>
                <a:ext cx="45719" cy="14392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8" name="Sirgkonnektor 27">
                <a:extLst>
                  <a:ext uri="{FF2B5EF4-FFF2-40B4-BE49-F238E27FC236}">
                    <a16:creationId xmlns:a16="http://schemas.microsoft.com/office/drawing/2014/main" id="{66D565B4-528F-45F8-9F2F-F1EBCAF44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4208" y="5589240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673278B4-7447-4790-AB38-08CBD460EE44}"/>
                  </a:ext>
                </a:extLst>
              </p:cNvPr>
              <p:cNvSpPr/>
              <p:nvPr/>
            </p:nvSpPr>
            <p:spPr>
              <a:xfrm>
                <a:off x="7118569" y="5476002"/>
                <a:ext cx="216024" cy="21602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0" name="Sirgkonnektor 29">
                <a:extLst>
                  <a:ext uri="{FF2B5EF4-FFF2-40B4-BE49-F238E27FC236}">
                    <a16:creationId xmlns:a16="http://schemas.microsoft.com/office/drawing/2014/main" id="{FCBDF3BD-541B-4D5A-B65C-710105B74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8105" y="5591539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irgkonnektor 30">
                <a:extLst>
                  <a:ext uri="{FF2B5EF4-FFF2-40B4-BE49-F238E27FC236}">
                    <a16:creationId xmlns:a16="http://schemas.microsoft.com/office/drawing/2014/main" id="{44E3CE2A-83D9-42AC-A39A-1021B3111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4593" y="5591985"/>
                <a:ext cx="30046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irgkonnektor 31">
                <a:extLst>
                  <a:ext uri="{FF2B5EF4-FFF2-40B4-BE49-F238E27FC236}">
                    <a16:creationId xmlns:a16="http://schemas.microsoft.com/office/drawing/2014/main" id="{11124F0D-046F-4FC8-B6B8-C290F7AB7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240" y="5511985"/>
                <a:ext cx="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irgkonnektor 34">
                <a:extLst>
                  <a:ext uri="{FF2B5EF4-FFF2-40B4-BE49-F238E27FC236}">
                    <a16:creationId xmlns:a16="http://schemas.microsoft.com/office/drawing/2014/main" id="{74A4CEE2-2C9C-4FA6-9C92-0280E72DC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6296" y="5589560"/>
                <a:ext cx="645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irgkonnektor 38">
                <a:extLst>
                  <a:ext uri="{FF2B5EF4-FFF2-40B4-BE49-F238E27FC236}">
                    <a16:creationId xmlns:a16="http://schemas.microsoft.com/office/drawing/2014/main" id="{1B7070CC-BF33-4F96-96D7-24CAEB924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300" y="5565984"/>
                <a:ext cx="0" cy="546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irgkonnektor 178">
                <a:extLst>
                  <a:ext uri="{FF2B5EF4-FFF2-40B4-BE49-F238E27FC236}">
                    <a16:creationId xmlns:a16="http://schemas.microsoft.com/office/drawing/2014/main" id="{9A3BA64D-397B-4914-B196-82E9802848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64288" y="5565984"/>
                <a:ext cx="0" cy="519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2" name="Sirgkonnektor 181">
            <a:extLst>
              <a:ext uri="{FF2B5EF4-FFF2-40B4-BE49-F238E27FC236}">
                <a16:creationId xmlns:a16="http://schemas.microsoft.com/office/drawing/2014/main" id="{4E3A82CD-187A-473F-94DE-3DAF24CBFDC2}"/>
              </a:ext>
            </a:extLst>
          </p:cNvPr>
          <p:cNvCxnSpPr>
            <a:cxnSpLocks/>
          </p:cNvCxnSpPr>
          <p:nvPr/>
        </p:nvCxnSpPr>
        <p:spPr>
          <a:xfrm flipH="1">
            <a:off x="2066483" y="3222819"/>
            <a:ext cx="1458096" cy="180912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irgkonnektor 185">
            <a:extLst>
              <a:ext uri="{FF2B5EF4-FFF2-40B4-BE49-F238E27FC236}">
                <a16:creationId xmlns:a16="http://schemas.microsoft.com/office/drawing/2014/main" id="{B15FF9EB-F82E-46A7-95F9-7DA83D9CB2F9}"/>
              </a:ext>
            </a:extLst>
          </p:cNvPr>
          <p:cNvCxnSpPr>
            <a:cxnSpLocks/>
          </p:cNvCxnSpPr>
          <p:nvPr/>
        </p:nvCxnSpPr>
        <p:spPr>
          <a:xfrm flipH="1" flipV="1">
            <a:off x="1713223" y="1396141"/>
            <a:ext cx="2615540" cy="2751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Rühm 33">
            <a:extLst>
              <a:ext uri="{FF2B5EF4-FFF2-40B4-BE49-F238E27FC236}">
                <a16:creationId xmlns:a16="http://schemas.microsoft.com/office/drawing/2014/main" id="{437B6E34-DA2F-446F-BF6E-C1BA0E5417EC}"/>
              </a:ext>
            </a:extLst>
          </p:cNvPr>
          <p:cNvGrpSpPr/>
          <p:nvPr/>
        </p:nvGrpSpPr>
        <p:grpSpPr>
          <a:xfrm>
            <a:off x="5980413" y="2596654"/>
            <a:ext cx="1224086" cy="523220"/>
            <a:chOff x="4456413" y="2596654"/>
            <a:chExt cx="1224086" cy="523220"/>
          </a:xfrm>
        </p:grpSpPr>
        <p:pic>
          <p:nvPicPr>
            <p:cNvPr id="192" name="Pilt 191">
              <a:extLst>
                <a:ext uri="{FF2B5EF4-FFF2-40B4-BE49-F238E27FC236}">
                  <a16:creationId xmlns:a16="http://schemas.microsoft.com/office/drawing/2014/main" id="{140FDB8E-2401-4298-B879-6707C9DC0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50252" y="2774732"/>
              <a:ext cx="330247" cy="270474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10878E9-DED3-4BAD-B05D-CDB0DDDCA8F9}"/>
                </a:ext>
              </a:extLst>
            </p:cNvPr>
            <p:cNvSpPr txBox="1"/>
            <p:nvPr/>
          </p:nvSpPr>
          <p:spPr>
            <a:xfrm>
              <a:off x="4456413" y="2596654"/>
              <a:ext cx="9701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292934"/>
                  </a:solidFill>
                  <a:latin typeface="Arial"/>
                </a:rPr>
                <a:t>Juhtmega</a:t>
              </a:r>
              <a:endParaRPr lang="en-US" sz="1400" dirty="0">
                <a:solidFill>
                  <a:srgbClr val="292934"/>
                </a:solidFill>
                <a:latin typeface="Arial"/>
              </a:endParaRPr>
            </a:p>
            <a:p>
              <a:r>
                <a:rPr lang="en-US" sz="1400" dirty="0">
                  <a:solidFill>
                    <a:srgbClr val="292934"/>
                  </a:solidFill>
                  <a:latin typeface="Arial"/>
                </a:rPr>
                <a:t>    side</a:t>
              </a:r>
            </a:p>
          </p:txBody>
        </p:sp>
        <p:cxnSp>
          <p:nvCxnSpPr>
            <p:cNvPr id="188" name="Sirgkonnektor 187">
              <a:extLst>
                <a:ext uri="{FF2B5EF4-FFF2-40B4-BE49-F238E27FC236}">
                  <a16:creationId xmlns:a16="http://schemas.microsoft.com/office/drawing/2014/main" id="{309C8834-7BAB-4101-84A2-AE1D22FB896E}"/>
                </a:ext>
              </a:extLst>
            </p:cNvPr>
            <p:cNvCxnSpPr>
              <a:cxnSpLocks/>
            </p:cNvCxnSpPr>
            <p:nvPr/>
          </p:nvCxnSpPr>
          <p:spPr>
            <a:xfrm>
              <a:off x="4498736" y="2644203"/>
              <a:ext cx="10365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istkülik 65">
            <a:extLst>
              <a:ext uri="{FF2B5EF4-FFF2-40B4-BE49-F238E27FC236}">
                <a16:creationId xmlns:a16="http://schemas.microsoft.com/office/drawing/2014/main" id="{F80D53F2-3C15-404E-B6BC-C1858D3BBAFD}"/>
              </a:ext>
            </a:extLst>
          </p:cNvPr>
          <p:cNvSpPr/>
          <p:nvPr/>
        </p:nvSpPr>
        <p:spPr>
          <a:xfrm rot="5400000">
            <a:off x="3844065" y="3734162"/>
            <a:ext cx="4387940" cy="1131536"/>
          </a:xfrm>
          <a:prstGeom prst="rect">
            <a:avLst/>
          </a:prstGeom>
          <a:solidFill>
            <a:srgbClr val="FF0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Tänapäevane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energeetika</a:t>
            </a:r>
            <a:endParaRPr lang="et-EE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3750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11811</TotalTime>
  <Words>1103</Words>
  <Application>Microsoft Office PowerPoint</Application>
  <PresentationFormat>Laiekraan</PresentationFormat>
  <Paragraphs>306</Paragraphs>
  <Slides>16</Slides>
  <Notes>10</Notes>
  <HiddenSlides>0</HiddenSlides>
  <MMClips>0</MMClips>
  <ScaleCrop>false</ScaleCrop>
  <HeadingPairs>
    <vt:vector size="6" baseType="variant">
      <vt:variant>
        <vt:lpstr>Kasutatud fondid</vt:lpstr>
      </vt:variant>
      <vt:variant>
        <vt:i4>2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16</vt:i4>
      </vt:variant>
    </vt:vector>
  </HeadingPairs>
  <TitlesOfParts>
    <vt:vector size="20" baseType="lpstr">
      <vt:lpstr>Arial</vt:lpstr>
      <vt:lpstr>Calibri</vt:lpstr>
      <vt:lpstr>Clarity</vt:lpstr>
      <vt:lpstr>1_Clarity</vt:lpstr>
      <vt:lpstr>Meie hea elu ja elektroonika </vt:lpstr>
      <vt:lpstr>Kes ma olen ?</vt:lpstr>
      <vt:lpstr>Meie hea elu… </vt:lpstr>
      <vt:lpstr>Elektroonikapüramiid </vt:lpstr>
      <vt:lpstr>Elektroonikapüramiid </vt:lpstr>
      <vt:lpstr>Elektroonikapüramiid </vt:lpstr>
      <vt:lpstr>Natuke ajaloost</vt:lpstr>
      <vt:lpstr>Natuke ajaloost (2)</vt:lpstr>
      <vt:lpstr>Elektroonikapüramiid </vt:lpstr>
      <vt:lpstr>Elektrooniku “Legoland”</vt:lpstr>
      <vt:lpstr>Operatsioonvõimendi - demo</vt:lpstr>
      <vt:lpstr>Tämbriregulaator - demo</vt:lpstr>
      <vt:lpstr>Digitaaltehnika demo</vt:lpstr>
      <vt:lpstr>Meie hea elu… veidi filosoofiat </vt:lpstr>
      <vt:lpstr>Kuidas siis saab, kui kuidagi ei saa ja saama peab ?</vt:lpstr>
      <vt:lpstr>Aitäh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Meie hea elu ja elektroonika </dc:title>
  <dc:creator>martin</dc:creator>
  <cp:lastModifiedBy>martin</cp:lastModifiedBy>
  <cp:revision>9</cp:revision>
  <dcterms:created xsi:type="dcterms:W3CDTF">2022-01-21T08:45:34Z</dcterms:created>
  <dcterms:modified xsi:type="dcterms:W3CDTF">2022-02-02T11:30:44Z</dcterms:modified>
</cp:coreProperties>
</file>